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4" r:id="rId1"/>
  </p:sldMasterIdLst>
  <p:notesMasterIdLst>
    <p:notesMasterId r:id="rId39"/>
  </p:notesMasterIdLst>
  <p:handoutMasterIdLst>
    <p:handoutMasterId r:id="rId40"/>
  </p:handoutMasterIdLst>
  <p:sldIdLst>
    <p:sldId id="428" r:id="rId2"/>
    <p:sldId id="2079" r:id="rId3"/>
    <p:sldId id="2080" r:id="rId4"/>
    <p:sldId id="2097" r:id="rId5"/>
    <p:sldId id="2081" r:id="rId6"/>
    <p:sldId id="2082" r:id="rId7"/>
    <p:sldId id="2087" r:id="rId8"/>
    <p:sldId id="2083" r:id="rId9"/>
    <p:sldId id="2088" r:id="rId10"/>
    <p:sldId id="2089" r:id="rId11"/>
    <p:sldId id="2092" r:id="rId12"/>
    <p:sldId id="2096" r:id="rId13"/>
    <p:sldId id="2095" r:id="rId14"/>
    <p:sldId id="2090" r:id="rId15"/>
    <p:sldId id="2102" r:id="rId16"/>
    <p:sldId id="2120" r:id="rId17"/>
    <p:sldId id="2094" r:id="rId18"/>
    <p:sldId id="2099" r:id="rId19"/>
    <p:sldId id="2105" r:id="rId20"/>
    <p:sldId id="2121" r:id="rId21"/>
    <p:sldId id="2100" r:id="rId22"/>
    <p:sldId id="2101" r:id="rId23"/>
    <p:sldId id="2106" r:id="rId24"/>
    <p:sldId id="2122" r:id="rId25"/>
    <p:sldId id="2107" r:id="rId26"/>
    <p:sldId id="2111" r:id="rId27"/>
    <p:sldId id="2119" r:id="rId28"/>
    <p:sldId id="2117" r:id="rId29"/>
    <p:sldId id="2108" r:id="rId30"/>
    <p:sldId id="2109" r:id="rId31"/>
    <p:sldId id="2114" r:id="rId32"/>
    <p:sldId id="2123" r:id="rId33"/>
    <p:sldId id="2116" r:id="rId34"/>
    <p:sldId id="2113" r:id="rId35"/>
    <p:sldId id="2110" r:id="rId36"/>
    <p:sldId id="2115" r:id="rId37"/>
    <p:sldId id="2124" r:id="rId38"/>
  </p:sldIdLst>
  <p:sldSz cx="12192000" cy="6858000"/>
  <p:notesSz cx="6858000" cy="9144000"/>
  <p:defaultTextStyle>
    <a:defPPr>
      <a:defRPr lang="en-US"/>
    </a:defPPr>
    <a:lvl1pPr marL="0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종범" initials="김종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C9E9"/>
    <a:srgbClr val="2D93EF"/>
    <a:srgbClr val="FFFF81"/>
    <a:srgbClr val="FFFFFF"/>
    <a:srgbClr val="FFC000"/>
    <a:srgbClr val="2B1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52" autoAdjust="0"/>
    <p:restoredTop sz="96353" autoAdjust="0"/>
  </p:normalViewPr>
  <p:slideViewPr>
    <p:cSldViewPr snapToGrid="0">
      <p:cViewPr varScale="1">
        <p:scale>
          <a:sx n="74" d="100"/>
          <a:sy n="74" d="100"/>
        </p:scale>
        <p:origin x="90" y="1830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1272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Yolov5</a:t>
            </a:r>
            <a:r>
              <a:rPr lang="en-US" altLang="ko-KR" baseline="0" dirty="0"/>
              <a:t> </a:t>
            </a:r>
            <a:r>
              <a:rPr lang="ko-KR" altLang="en-US" baseline="0" dirty="0"/>
              <a:t>비교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epochs10</c:v>
                </c:pt>
                <c:pt idx="1">
                  <c:v>epochs30</c:v>
                </c:pt>
                <c:pt idx="2">
                  <c:v>epochs50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0.44600000000000001</c:v>
                </c:pt>
                <c:pt idx="1">
                  <c:v>0.72299999999999998</c:v>
                </c:pt>
                <c:pt idx="2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CC-41CF-A2DD-DA0E676645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epochs10</c:v>
                </c:pt>
                <c:pt idx="1">
                  <c:v>epochs30</c:v>
                </c:pt>
                <c:pt idx="2">
                  <c:v>epochs50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0.27200000000000002</c:v>
                </c:pt>
                <c:pt idx="1">
                  <c:v>0.46600000000000003</c:v>
                </c:pt>
                <c:pt idx="2">
                  <c:v>0.52800000000000002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CC-41CF-A2DD-DA0E676645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mAP50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epochs10</c:v>
                </c:pt>
                <c:pt idx="1">
                  <c:v>epochs30</c:v>
                </c:pt>
                <c:pt idx="2">
                  <c:v>epochs50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0.27</c:v>
                </c:pt>
                <c:pt idx="1">
                  <c:v>0.53300000000000003</c:v>
                </c:pt>
                <c:pt idx="2">
                  <c:v>0.58599999999999997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CC-41CF-A2DD-DA0E676645D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16478479"/>
        <c:axId val="1894257311"/>
      </c:lineChart>
      <c:catAx>
        <c:axId val="2016478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4257311"/>
        <c:crosses val="autoZero"/>
        <c:auto val="1"/>
        <c:lblAlgn val="ctr"/>
        <c:lblOffset val="100"/>
        <c:noMultiLvlLbl val="0"/>
      </c:catAx>
      <c:valAx>
        <c:axId val="1894257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16478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Yolov6</a:t>
            </a:r>
            <a:r>
              <a:rPr lang="en-US" altLang="ko-KR" baseline="0" dirty="0"/>
              <a:t> </a:t>
            </a:r>
            <a:r>
              <a:rPr lang="ko-KR" altLang="en-US" baseline="0" dirty="0"/>
              <a:t>비교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epochs10</c:v>
                </c:pt>
                <c:pt idx="1">
                  <c:v>epochs30</c:v>
                </c:pt>
                <c:pt idx="2">
                  <c:v>epochs50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0.39400000000000002</c:v>
                </c:pt>
                <c:pt idx="1">
                  <c:v>0.53600000000000003</c:v>
                </c:pt>
                <c:pt idx="2">
                  <c:v>0.56599999999999995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CC-41CF-A2DD-DA0E676645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epochs10</c:v>
                </c:pt>
                <c:pt idx="1">
                  <c:v>epochs30</c:v>
                </c:pt>
                <c:pt idx="2">
                  <c:v>epochs50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0.65300000000000002</c:v>
                </c:pt>
                <c:pt idx="1">
                  <c:v>0.68600000000000005</c:v>
                </c:pt>
                <c:pt idx="2">
                  <c:v>0.66800000000000004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CC-41CF-A2DD-DA0E676645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mAP50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epochs10</c:v>
                </c:pt>
                <c:pt idx="1">
                  <c:v>epochs30</c:v>
                </c:pt>
                <c:pt idx="2">
                  <c:v>epochs50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0.184</c:v>
                </c:pt>
                <c:pt idx="1">
                  <c:v>0.42399999999999999</c:v>
                </c:pt>
                <c:pt idx="2">
                  <c:v>0.48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CC-41CF-A2DD-DA0E676645D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16478479"/>
        <c:axId val="1894257311"/>
      </c:lineChart>
      <c:catAx>
        <c:axId val="2016478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4257311"/>
        <c:crosses val="autoZero"/>
        <c:auto val="1"/>
        <c:lblAlgn val="ctr"/>
        <c:lblOffset val="100"/>
        <c:noMultiLvlLbl val="0"/>
      </c:catAx>
      <c:valAx>
        <c:axId val="1894257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16478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Yolov7</a:t>
            </a:r>
            <a:r>
              <a:rPr lang="en-US" altLang="ko-KR" baseline="0" dirty="0"/>
              <a:t> </a:t>
            </a:r>
            <a:r>
              <a:rPr lang="ko-KR" altLang="en-US" baseline="0" dirty="0"/>
              <a:t>비교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epochs10</c:v>
                </c:pt>
                <c:pt idx="1">
                  <c:v>epochs30</c:v>
                </c:pt>
                <c:pt idx="2">
                  <c:v>epochs50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0.155</c:v>
                </c:pt>
                <c:pt idx="1">
                  <c:v>3.2300000000000002E-2</c:v>
                </c:pt>
                <c:pt idx="2">
                  <c:v>6.7400000000000003E-3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CC-41CF-A2DD-DA0E676645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epochs10</c:v>
                </c:pt>
                <c:pt idx="1">
                  <c:v>epochs30</c:v>
                </c:pt>
                <c:pt idx="2">
                  <c:v>epochs50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3.1800000000000002E-2</c:v>
                </c:pt>
                <c:pt idx="1">
                  <c:v>5.8599999999999999E-2</c:v>
                </c:pt>
                <c:pt idx="2">
                  <c:v>9.3100000000000002E-2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CC-41CF-A2DD-DA0E676645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mAP50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epochs10</c:v>
                </c:pt>
                <c:pt idx="1">
                  <c:v>epochs30</c:v>
                </c:pt>
                <c:pt idx="2">
                  <c:v>epochs50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1.0999999999999999E-2</c:v>
                </c:pt>
                <c:pt idx="1">
                  <c:v>8.3300000000000006E-3</c:v>
                </c:pt>
                <c:pt idx="2">
                  <c:v>1.9E-3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CC-41CF-A2DD-DA0E676645D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16478479"/>
        <c:axId val="1894257311"/>
      </c:lineChart>
      <c:catAx>
        <c:axId val="2016478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4257311"/>
        <c:crosses val="autoZero"/>
        <c:auto val="1"/>
        <c:lblAlgn val="ctr"/>
        <c:lblOffset val="100"/>
        <c:noMultiLvlLbl val="0"/>
      </c:catAx>
      <c:valAx>
        <c:axId val="1894257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16478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Yolo</a:t>
            </a:r>
            <a:r>
              <a:rPr lang="en-US" altLang="ko-KR" baseline="0" dirty="0"/>
              <a:t> </a:t>
            </a:r>
            <a:r>
              <a:rPr lang="ko-KR" altLang="en-US" baseline="0" dirty="0"/>
              <a:t>버전 간 </a:t>
            </a:r>
            <a:r>
              <a:rPr lang="en-US" altLang="ko-KR" baseline="0" dirty="0"/>
              <a:t>mAP50</a:t>
            </a:r>
            <a:r>
              <a:rPr lang="ko-KR" altLang="en-US" baseline="0" dirty="0"/>
              <a:t>값</a:t>
            </a:r>
            <a:r>
              <a:rPr lang="en-US" altLang="ko-KR" baseline="0" dirty="0"/>
              <a:t> </a:t>
            </a:r>
            <a:r>
              <a:rPr lang="ko-KR" altLang="en-US" baseline="0" dirty="0"/>
              <a:t>비교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Yolov5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epochs10</c:v>
                </c:pt>
                <c:pt idx="1">
                  <c:v>epochs30</c:v>
                </c:pt>
                <c:pt idx="2">
                  <c:v>epochs50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0.27</c:v>
                </c:pt>
                <c:pt idx="1">
                  <c:v>0.53300000000000003</c:v>
                </c:pt>
                <c:pt idx="2">
                  <c:v>0.58599999999999997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CC-41CF-A2DD-DA0E676645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Yolov6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epochs10</c:v>
                </c:pt>
                <c:pt idx="1">
                  <c:v>epochs30</c:v>
                </c:pt>
                <c:pt idx="2">
                  <c:v>epochs50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0.18479999999999999</c:v>
                </c:pt>
                <c:pt idx="1">
                  <c:v>0.42399999999999999</c:v>
                </c:pt>
                <c:pt idx="2">
                  <c:v>0.48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54-4099-820F-5A370210182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Yolov7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epochs10</c:v>
                </c:pt>
                <c:pt idx="1">
                  <c:v>epochs30</c:v>
                </c:pt>
                <c:pt idx="2">
                  <c:v>epochs50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1.0999999999999999E-2</c:v>
                </c:pt>
                <c:pt idx="1">
                  <c:v>8.3300000000000006E-3</c:v>
                </c:pt>
                <c:pt idx="2">
                  <c:v>1.9E-3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54-4099-820F-5A370210182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16478479"/>
        <c:axId val="1894257311"/>
      </c:lineChart>
      <c:catAx>
        <c:axId val="2016478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4257311"/>
        <c:crosses val="autoZero"/>
        <c:auto val="1"/>
        <c:lblAlgn val="ctr"/>
        <c:lblOffset val="100"/>
        <c:noMultiLvlLbl val="0"/>
      </c:catAx>
      <c:valAx>
        <c:axId val="1894257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16478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Yolov7</a:t>
            </a:r>
            <a:r>
              <a:rPr lang="en-US" altLang="ko-KR" baseline="0" dirty="0"/>
              <a:t> </a:t>
            </a:r>
            <a:r>
              <a:rPr lang="ko-KR" altLang="en-US" baseline="0" dirty="0"/>
              <a:t>비교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데이터 변환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epochs10</c:v>
                </c:pt>
                <c:pt idx="1">
                  <c:v>epochs30</c:v>
                </c:pt>
                <c:pt idx="2">
                  <c:v>epochs50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1.38E-2</c:v>
                </c:pt>
                <c:pt idx="1">
                  <c:v>3.7499999999999999E-2</c:v>
                </c:pt>
                <c:pt idx="2">
                  <c:v>4.7699999999999999E-3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CC-41CF-A2DD-DA0E676645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데이터 변환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epochs10</c:v>
                </c:pt>
                <c:pt idx="1">
                  <c:v>epochs30</c:v>
                </c:pt>
                <c:pt idx="2">
                  <c:v>epochs50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9.7900000000000001E-3</c:v>
                </c:pt>
                <c:pt idx="1">
                  <c:v>5.0900000000000001E-2</c:v>
                </c:pt>
                <c:pt idx="2">
                  <c:v>0.13900000000000001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CC-41CF-A2DD-DA0E676645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데이터 변환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epochs10</c:v>
                </c:pt>
                <c:pt idx="1">
                  <c:v>epochs30</c:v>
                </c:pt>
                <c:pt idx="2">
                  <c:v>epochs50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1.0200000000000001E-2</c:v>
                </c:pt>
                <c:pt idx="1">
                  <c:v>7.1499999999999994E-2</c:v>
                </c:pt>
                <c:pt idx="2">
                  <c:v>0.19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CC-41CF-A2DD-DA0E676645D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16478479"/>
        <c:axId val="1894257311"/>
      </c:lineChart>
      <c:catAx>
        <c:axId val="2016478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4257311"/>
        <c:crosses val="autoZero"/>
        <c:auto val="1"/>
        <c:lblAlgn val="ctr"/>
        <c:lblOffset val="100"/>
        <c:noMultiLvlLbl val="0"/>
      </c:catAx>
      <c:valAx>
        <c:axId val="1894257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16478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Yolov7</a:t>
            </a:r>
            <a:r>
              <a:rPr lang="en-US" altLang="ko-KR" baseline="0" dirty="0"/>
              <a:t> </a:t>
            </a:r>
            <a:r>
              <a:rPr lang="ko-KR" altLang="en-US" baseline="0" dirty="0"/>
              <a:t>비교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Child 데이터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epochs10</c:v>
                </c:pt>
                <c:pt idx="1">
                  <c:v>epochs30</c:v>
                </c:pt>
                <c:pt idx="2">
                  <c:v>epochs50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1.0200000000000001E-2</c:v>
                </c:pt>
                <c:pt idx="1">
                  <c:v>7.1499999999999994E-2</c:v>
                </c:pt>
                <c:pt idx="2">
                  <c:v>0.19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CC-41CF-A2DD-DA0E676645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Hardhat 데이터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epochs10</c:v>
                </c:pt>
                <c:pt idx="1">
                  <c:v>epochs30</c:v>
                </c:pt>
                <c:pt idx="2">
                  <c:v>epochs50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6.6899999999999998E-3</c:v>
                </c:pt>
                <c:pt idx="1">
                  <c:v>0.222</c:v>
                </c:pt>
                <c:pt idx="2">
                  <c:v>0.35299999999999998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CC-41CF-A2DD-DA0E676645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Hardhat 데이터(가중치 변경)2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epochs10</c:v>
                </c:pt>
                <c:pt idx="1">
                  <c:v>epochs30</c:v>
                </c:pt>
                <c:pt idx="2">
                  <c:v>epochs50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0.14799999999999999</c:v>
                </c:pt>
                <c:pt idx="1">
                  <c:v>0.38600000000000001</c:v>
                </c:pt>
                <c:pt idx="2">
                  <c:v>0.44600000000000001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CC-41CF-A2DD-DA0E676645D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16478479"/>
        <c:axId val="1894257311"/>
      </c:lineChart>
      <c:catAx>
        <c:axId val="2016478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4257311"/>
        <c:crosses val="autoZero"/>
        <c:auto val="1"/>
        <c:lblAlgn val="ctr"/>
        <c:lblOffset val="100"/>
        <c:noMultiLvlLbl val="0"/>
      </c:catAx>
      <c:valAx>
        <c:axId val="1894257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16478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AFD718D-8ECF-4001-8D66-148627A41037}" type="datetime1">
              <a:rPr lang="en-US"/>
              <a:pPr lvl="0">
                <a:defRPr/>
              </a:pPr>
              <a:t>12/5/2022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7D27BD8-3514-4BD3-8099-69F20168A6DB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E10D6D6-E3D7-4017-AB76-E8D5DD0215B8}" type="datetime1">
              <a:rPr lang="en-US"/>
              <a:pPr lvl="0">
                <a:defRPr/>
              </a:pPr>
              <a:t>12/5/2022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473708C-C8DD-4705-B5E3-01F25A36E2E1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839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757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51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375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657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540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403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82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981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920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160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769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5786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00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59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1878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2485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658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294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951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066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472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062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952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08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48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D696E-E4ED-4553-B245-0E8C0E76C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973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어두운, 밤하늘이(가) 표시된 사진&#10;&#10;자동 생성된 설명">
            <a:extLst>
              <a:ext uri="{FF2B5EF4-FFF2-40B4-BE49-F238E27FC236}">
                <a16:creationId xmlns:a16="http://schemas.microsoft.com/office/drawing/2014/main" id="{1EC3F1D5-688E-EC4A-983D-A83B7AB231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50000"/>
                    </a14:imgEffect>
                    <a14:imgEffect>
                      <a14:brightnessContrast bright="62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969" y="1106510"/>
            <a:ext cx="10475908" cy="204935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>
                <a:latin typeface="+mn-lt"/>
                <a:cs typeface="AngsanaUPC" panose="020B0502040204020203" pitchFamily="18" charset="-34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5969" y="3211836"/>
            <a:ext cx="10475907" cy="177580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latin typeface="+mn-lt"/>
                <a:cs typeface="AngsanaUPC" panose="020B0502040204020203" pitchFamily="18" charset="-34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9C1BC5-BA70-AF4B-8079-933E19CB3A9C}"/>
              </a:ext>
            </a:extLst>
          </p:cNvPr>
          <p:cNvGrpSpPr/>
          <p:nvPr userDrawn="1"/>
        </p:nvGrpSpPr>
        <p:grpSpPr>
          <a:xfrm>
            <a:off x="9563100" y="25401"/>
            <a:ext cx="2590800" cy="368300"/>
            <a:chOff x="7770326" y="38448"/>
            <a:chExt cx="4358174" cy="50657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2B08833-AFFD-644B-B7EA-556C63DFD0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770326" y="139430"/>
              <a:ext cx="2695244" cy="40559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E36A0EF-B7EE-4A4D-B9F0-55BE40E612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0578331" y="38448"/>
              <a:ext cx="1550169" cy="467511"/>
            </a:xfrm>
            <a:prstGeom prst="rect">
              <a:avLst/>
            </a:prstGeom>
          </p:spPr>
        </p:pic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20599962-1889-534B-B839-D033D02482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15600" y="164831"/>
              <a:ext cx="0" cy="379228"/>
            </a:xfrm>
            <a:prstGeom prst="line">
              <a:avLst/>
            </a:prstGeom>
            <a:ln w="19050">
              <a:solidFill>
                <a:schemeClr val="bg2">
                  <a:alpha val="68941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078F4C-DF99-A04D-AE80-58DF1757D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1169F-4089-7A46-BA3B-FB99F1A2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E67C89-1751-F940-871E-6041BA220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F3C96-F3E3-4048-A031-4E632C4D8231}" type="slidenum">
              <a:rPr lang="en-US" smtClean="0"/>
              <a:pPr/>
              <a:t>‹#›</a:t>
            </a:fld>
            <a:r>
              <a:rPr lang="en-US"/>
              <a:t>/33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89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어두운, 밤하늘이(가) 표시된 사진&#10;&#10;자동 생성된 설명">
            <a:extLst>
              <a:ext uri="{FF2B5EF4-FFF2-40B4-BE49-F238E27FC236}">
                <a16:creationId xmlns:a16="http://schemas.microsoft.com/office/drawing/2014/main" id="{5E0F8595-DCD9-EC4E-8712-5BE74DED0C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colorTemperature colorTemp="10215"/>
                    </a14:imgEffect>
                    <a14:imgEffect>
                      <a14:saturation sat="70000"/>
                    </a14:imgEffect>
                    <a14:imgEffect>
                      <a14:brightnessContrast bright="62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787" y="190998"/>
            <a:ext cx="11440887" cy="85000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86" y="1356852"/>
            <a:ext cx="11440887" cy="49672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i="1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B58559-9C93-484B-ADFF-F6BBFC6B19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96974" y="6482253"/>
            <a:ext cx="772817" cy="23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70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어두운, 밤하늘이(가) 표시된 사진&#10;&#10;자동 생성된 설명">
            <a:extLst>
              <a:ext uri="{FF2B5EF4-FFF2-40B4-BE49-F238E27FC236}">
                <a16:creationId xmlns:a16="http://schemas.microsoft.com/office/drawing/2014/main" id="{3EF1CAE2-2F49-2A47-8AD1-00A5DD238D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colorTemperature colorTemp="10215"/>
                    </a14:imgEffect>
                    <a14:imgEffect>
                      <a14:saturation sat="70000"/>
                    </a14:imgEffect>
                    <a14:imgEffect>
                      <a14:brightnessContrast bright="62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98" y="128221"/>
            <a:ext cx="11440887" cy="850005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97" y="1321951"/>
            <a:ext cx="11440887" cy="4652529"/>
          </a:xfrm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00701" y="6356351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265" y="6439480"/>
            <a:ext cx="2882740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13363" y="6436593"/>
            <a:ext cx="1597431" cy="365125"/>
          </a:xfrm>
        </p:spPr>
        <p:txBody>
          <a:bodyPr/>
          <a:lstStyle>
            <a:lvl1pPr algn="l">
              <a:defRPr sz="900"/>
            </a:lvl1pPr>
          </a:lstStyle>
          <a:p>
            <a:fld id="{D1BF3C96-F3E3-4048-A031-4E632C4D82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09597" y="849635"/>
            <a:ext cx="11440887" cy="405265"/>
          </a:xfrm>
        </p:spPr>
        <p:txBody>
          <a:bodyPr>
            <a:normAutofit/>
          </a:bodyPr>
          <a:lstStyle>
            <a:lvl1pPr marL="0" indent="0" algn="l">
              <a:buNone/>
              <a:defRPr sz="200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022E32-253B-4F4E-AB9B-BCE7133C62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96974" y="6482253"/>
            <a:ext cx="772817" cy="23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7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F3C96-F3E3-4048-A031-4E632C4D8231}" type="slidenum">
              <a:rPr lang="en-US" smtClean="0"/>
              <a:pPr/>
              <a:t>‹#›</a:t>
            </a:fld>
            <a:r>
              <a:rPr lang="en-US"/>
              <a:t>/33</a:t>
            </a:r>
            <a:endParaRPr lang="en-US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9D6920B-8BE7-7D4A-AB5A-797B660B4F7C}"/>
              </a:ext>
            </a:extLst>
          </p:cNvPr>
          <p:cNvSpPr txBox="1">
            <a:spLocks/>
          </p:cNvSpPr>
          <p:nvPr userDrawn="1"/>
        </p:nvSpPr>
        <p:spPr>
          <a:xfrm>
            <a:off x="165376" y="6486147"/>
            <a:ext cx="624847" cy="20213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800" b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 baseline="-25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 baseline="-25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 baseline="-25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 baseline="-25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 baseline="-25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 baseline="-25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 baseline="-25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 baseline="-25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fld id="{7DCBF172-0270-4743-8981-937FD20F77D4}" type="slidenum">
              <a:rPr lang="ko-KR" altLang="en-US" sz="1400" b="0" i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pPr algn="ctr"/>
              <a:t>‹#›</a:t>
            </a:fld>
            <a:r>
              <a:rPr lang="en-US" altLang="ko-KR" sz="1400" b="0" i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/37</a:t>
            </a:r>
          </a:p>
        </p:txBody>
      </p:sp>
    </p:spTree>
    <p:extLst>
      <p:ext uri="{BB962C8B-B14F-4D97-AF65-F5344CB8AC3E}">
        <p14:creationId xmlns:p14="http://schemas.microsoft.com/office/powerpoint/2010/main" val="255158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8" r:id="rId2"/>
    <p:sldLayoutId id="2147483723" r:id="rId3"/>
  </p:sldLayoutIdLs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569E84E-B26D-471C-AC5B-317CF6973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798" y="1409459"/>
            <a:ext cx="11010405" cy="2049359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YOLO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모델을 이용한 객체인식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6A94045E-2757-4782-8B66-5467BB8CC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417" y="3568096"/>
            <a:ext cx="11010404" cy="2567233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2800" dirty="0">
                <a:ea typeface="HGPGothicE" panose="020B0900000000000000" pitchFamily="34" charset="-128"/>
                <a:cs typeface="Iskoola Pota" panose="020B0604020202020204" pitchFamily="34" charset="0"/>
              </a:rPr>
              <a:t>윤상현</a:t>
            </a:r>
            <a:endParaRPr lang="en-US" altLang="ko-KR" sz="2800" dirty="0">
              <a:ea typeface="HGPGothicE" panose="020B0900000000000000" pitchFamily="34" charset="-128"/>
              <a:cs typeface="Iskoola Pota" panose="020B0604020202020204" pitchFamily="34" charset="0"/>
            </a:endParaRPr>
          </a:p>
          <a:p>
            <a:pPr algn="ctr"/>
            <a:endParaRPr lang="en-US" altLang="ko-KR" sz="2800" b="1" dirty="0">
              <a:ea typeface="HGPGothicE" panose="020B0900000000000000" pitchFamily="34" charset="-128"/>
              <a:cs typeface="Iskoola Pota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DB904C8-E9AD-394A-BDC1-9CD832FB00DD}"/>
              </a:ext>
            </a:extLst>
          </p:cNvPr>
          <p:cNvSpPr txBox="1">
            <a:spLocks/>
          </p:cNvSpPr>
          <p:nvPr/>
        </p:nvSpPr>
        <p:spPr>
          <a:xfrm>
            <a:off x="9093200" y="6400801"/>
            <a:ext cx="3009900" cy="266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AngsanaUPC" panose="020B0502040204020203" pitchFamily="18" charset="-34"/>
              </a:defRPr>
            </a:lvl1pPr>
            <a:lvl2pPr marL="45718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2022.11.14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F4B59D2-EFAC-6B47-A051-15B21171963D}"/>
              </a:ext>
            </a:extLst>
          </p:cNvPr>
          <p:cNvSpPr txBox="1">
            <a:spLocks/>
          </p:cNvSpPr>
          <p:nvPr/>
        </p:nvSpPr>
        <p:spPr>
          <a:xfrm>
            <a:off x="4170219" y="6447808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1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4571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4571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4571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4571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4571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4571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4571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4571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ore-KR" altLang="en-US" sz="1400" dirty="0">
                <a:solidFill>
                  <a:schemeClr val="bg2">
                    <a:lumMod val="50000"/>
                  </a:schemeClr>
                </a:solidFill>
              </a:rPr>
              <a:t>생능출판</a:t>
            </a:r>
            <a:r>
              <a:rPr lang="en-US" altLang="ko-Kore-KR" sz="1400" dirty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</a:rPr>
              <a:t>천인국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 저 </a:t>
            </a:r>
            <a:r>
              <a:rPr lang="ko-Kore-KR" altLang="en-US" sz="1400" dirty="0">
                <a:solidFill>
                  <a:schemeClr val="bg2">
                    <a:lumMod val="50000"/>
                  </a:schemeClr>
                </a:solidFill>
              </a:rPr>
              <a:t>「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</a:rPr>
              <a:t>딥러닝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EXPRESS</a:t>
            </a:r>
            <a:r>
              <a:rPr lang="ko-Kore-KR" altLang="en-US" sz="1400" dirty="0">
                <a:solidFill>
                  <a:schemeClr val="bg2">
                    <a:lumMod val="50000"/>
                  </a:schemeClr>
                </a:solidFill>
              </a:rPr>
              <a:t> 」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059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가공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C2D7FB-8D29-37DA-8841-4F5F409EB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96" y="1774256"/>
            <a:ext cx="5381946" cy="3721075"/>
          </a:xfrm>
          <a:prstGeom prst="rect">
            <a:avLst/>
          </a:prstGeo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C10E5887-FF37-DC1E-121B-55EC34F2C4A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F11569-F004-056F-5C51-BEF952422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654" y="1717216"/>
            <a:ext cx="3720289" cy="401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91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실행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F0D15F-2839-D493-2E61-777357B14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96" y="1717216"/>
            <a:ext cx="4766418" cy="1370986"/>
          </a:xfrm>
          <a:prstGeom prst="rect">
            <a:avLst/>
          </a:prstGeom>
        </p:spPr>
      </p:pic>
      <p:sp>
        <p:nvSpPr>
          <p:cNvPr id="15" name="부제목 3">
            <a:extLst>
              <a:ext uri="{FF2B5EF4-FFF2-40B4-BE49-F238E27FC236}">
                <a16:creationId xmlns:a16="http://schemas.microsoft.com/office/drawing/2014/main" id="{2260E548-3A0E-B6A9-1D7E-78E7C6A8F3C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altLang="ko-KR" i="0" dirty="0" err="1">
                <a:solidFill>
                  <a:schemeClr val="bg1"/>
                </a:solidFill>
                <a:latin typeface="+mn-ea"/>
              </a:rPr>
              <a:t>Colab</a:t>
            </a:r>
            <a:r>
              <a:rPr lang="en-US" altLang="ko-KR" i="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i="0" dirty="0">
                <a:solidFill>
                  <a:schemeClr val="bg1"/>
                </a:solidFill>
                <a:latin typeface="+mn-ea"/>
              </a:rPr>
              <a:t>사양확인</a:t>
            </a:r>
            <a:endParaRPr lang="en-US" altLang="ko-KR" i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C741A97-A795-CE93-ED10-C0572FA30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86" y="3769798"/>
            <a:ext cx="1862742" cy="108355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4809817-59CE-E533-399B-A5F7D3166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229" y="1667010"/>
            <a:ext cx="5359519" cy="31863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2998D70-909C-F54A-3AA3-6404D5950605}"/>
              </a:ext>
            </a:extLst>
          </p:cNvPr>
          <p:cNvSpPr txBox="1"/>
          <p:nvPr/>
        </p:nvSpPr>
        <p:spPr>
          <a:xfrm>
            <a:off x="4023360" y="565521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한번씩 변함</a:t>
            </a:r>
          </a:p>
        </p:txBody>
      </p:sp>
    </p:spTree>
    <p:extLst>
      <p:ext uri="{BB962C8B-B14F-4D97-AF65-F5344CB8AC3E}">
        <p14:creationId xmlns:p14="http://schemas.microsoft.com/office/powerpoint/2010/main" val="2357104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실행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15" name="부제목 3">
            <a:extLst>
              <a:ext uri="{FF2B5EF4-FFF2-40B4-BE49-F238E27FC236}">
                <a16:creationId xmlns:a16="http://schemas.microsoft.com/office/drawing/2014/main" id="{2260E548-3A0E-B6A9-1D7E-78E7C6A8F3C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altLang="ko-KR" i="0" dirty="0" err="1">
                <a:solidFill>
                  <a:schemeClr val="bg1"/>
                </a:solidFill>
                <a:latin typeface="+mn-ea"/>
              </a:rPr>
              <a:t>Colab</a:t>
            </a:r>
            <a:r>
              <a:rPr lang="en-US" altLang="ko-KR" i="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i="0" dirty="0">
                <a:solidFill>
                  <a:schemeClr val="bg1"/>
                </a:solidFill>
                <a:latin typeface="+mn-ea"/>
              </a:rPr>
              <a:t>사양확인</a:t>
            </a:r>
            <a:endParaRPr lang="en-US" altLang="ko-KR" i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987D874-AE08-B93B-FF2F-4C50CC8DF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01" y="1447800"/>
            <a:ext cx="5467350" cy="396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3BD3BB-BDBD-8B5A-D6B0-869773F0AF0F}"/>
              </a:ext>
            </a:extLst>
          </p:cNvPr>
          <p:cNvSpPr txBox="1"/>
          <p:nvPr/>
        </p:nvSpPr>
        <p:spPr>
          <a:xfrm>
            <a:off x="2147731" y="5806124"/>
            <a:ext cx="6688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GPU</a:t>
            </a:r>
            <a:r>
              <a:rPr lang="ko-KR" altLang="en-US" dirty="0"/>
              <a:t>런타임에서 </a:t>
            </a:r>
            <a:r>
              <a:rPr lang="en-US" altLang="ko-KR" dirty="0"/>
              <a:t>GPU</a:t>
            </a:r>
            <a:r>
              <a:rPr lang="ko-KR" altLang="en-US" dirty="0"/>
              <a:t> 환경이 변하지 </a:t>
            </a:r>
            <a:r>
              <a:rPr lang="ko-KR" altLang="en-US" dirty="0" err="1"/>
              <a:t>않는것이</a:t>
            </a:r>
            <a:r>
              <a:rPr lang="ko-KR" altLang="en-US" dirty="0"/>
              <a:t> 가장 중요하다 생각</a:t>
            </a:r>
          </a:p>
        </p:txBody>
      </p:sp>
    </p:spTree>
    <p:extLst>
      <p:ext uri="{BB962C8B-B14F-4D97-AF65-F5344CB8AC3E}">
        <p14:creationId xmlns:p14="http://schemas.microsoft.com/office/powerpoint/2010/main" val="4182919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실행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B6FBBD-7B15-9B6C-9583-D5C65C3B6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87" y="1688078"/>
            <a:ext cx="8372669" cy="2883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1D46CE-3A30-7748-8E68-97EC77529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193" y="2181791"/>
            <a:ext cx="2876550" cy="2057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AC49F2-8E1F-7241-73EE-D87A57762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87" y="3213897"/>
            <a:ext cx="3790950" cy="457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ACCE66-EBAC-01B5-967A-80E54BD15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87" y="3659388"/>
            <a:ext cx="2333625" cy="381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308956-7F42-09BF-F1BF-9F158A1EE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87" y="4916869"/>
            <a:ext cx="10572750" cy="447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B25599-50B4-62C3-C8CD-81D592D7EE72}"/>
              </a:ext>
            </a:extLst>
          </p:cNvPr>
          <p:cNvSpPr txBox="1"/>
          <p:nvPr/>
        </p:nvSpPr>
        <p:spPr>
          <a:xfrm>
            <a:off x="594931" y="132828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다운로드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AD0203-1CB8-7E17-298C-697015E8EC58}"/>
              </a:ext>
            </a:extLst>
          </p:cNvPr>
          <p:cNvSpPr txBox="1"/>
          <p:nvPr/>
        </p:nvSpPr>
        <p:spPr>
          <a:xfrm>
            <a:off x="594931" y="2838822"/>
            <a:ext cx="1779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yolov5</a:t>
            </a:r>
            <a:r>
              <a:rPr lang="ko-KR" altLang="en-US" dirty="0"/>
              <a:t> 다운로드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82B66B-044B-2D59-56D2-A4538D7F58A1}"/>
              </a:ext>
            </a:extLst>
          </p:cNvPr>
          <p:cNvSpPr txBox="1"/>
          <p:nvPr/>
        </p:nvSpPr>
        <p:spPr>
          <a:xfrm>
            <a:off x="696087" y="4595204"/>
            <a:ext cx="13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yolov5</a:t>
            </a:r>
            <a:r>
              <a:rPr lang="ko-KR" altLang="en-US" dirty="0"/>
              <a:t> 실행</a:t>
            </a:r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6CAE5DA3-2DE4-495E-67F3-9119A78E642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985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실행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9AD92-5004-592F-3095-86CCFF513CC6}"/>
              </a:ext>
            </a:extLst>
          </p:cNvPr>
          <p:cNvSpPr txBox="1"/>
          <p:nvPr/>
        </p:nvSpPr>
        <p:spPr>
          <a:xfrm>
            <a:off x="7999529" y="4826324"/>
            <a:ext cx="2657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총</a:t>
            </a:r>
            <a:r>
              <a:rPr lang="en-US" altLang="ko-KR" sz="2000" dirty="0"/>
              <a:t> </a:t>
            </a:r>
            <a:r>
              <a:rPr lang="ko-KR" altLang="en-US" sz="2000" dirty="0"/>
              <a:t>실행시간 약 </a:t>
            </a:r>
            <a:r>
              <a:rPr lang="en-US" altLang="ko-KR" sz="2000" b="1" dirty="0"/>
              <a:t>19</a:t>
            </a:r>
            <a:r>
              <a:rPr lang="ko-KR" altLang="en-US" sz="2000" b="1" dirty="0"/>
              <a:t>분</a:t>
            </a:r>
            <a:endParaRPr lang="en-US" altLang="ko-KR" sz="2000" b="1" dirty="0"/>
          </a:p>
          <a:p>
            <a:r>
              <a:rPr lang="en-US" altLang="ko-KR" sz="2000" dirty="0"/>
              <a:t>Precision</a:t>
            </a:r>
            <a:r>
              <a:rPr lang="ko-KR" altLang="en-US" sz="2000" dirty="0"/>
              <a:t> </a:t>
            </a:r>
            <a:r>
              <a:rPr lang="en-US" altLang="ko-KR" sz="2000" b="1" dirty="0"/>
              <a:t>0.7</a:t>
            </a:r>
          </a:p>
          <a:p>
            <a:r>
              <a:rPr lang="en-US" altLang="ko-KR" sz="2000" dirty="0"/>
              <a:t>Recall </a:t>
            </a:r>
            <a:r>
              <a:rPr lang="en-US" altLang="ko-KR" sz="2000" b="1" dirty="0"/>
              <a:t>0.528</a:t>
            </a:r>
          </a:p>
          <a:p>
            <a:r>
              <a:rPr lang="en-US" altLang="ko-KR" sz="2000" dirty="0"/>
              <a:t>mAP50 </a:t>
            </a:r>
            <a:r>
              <a:rPr lang="en-US" altLang="ko-KR" sz="2000" b="1" dirty="0"/>
              <a:t>0.586</a:t>
            </a:r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2E4A1B-21A8-8562-0F37-BCC394541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48" y="4677523"/>
            <a:ext cx="6046361" cy="1313267"/>
          </a:xfrm>
          <a:prstGeom prst="rect">
            <a:avLst/>
          </a:prstGeom>
        </p:spPr>
      </p:pic>
      <p:sp>
        <p:nvSpPr>
          <p:cNvPr id="13" name="부제목 3">
            <a:extLst>
              <a:ext uri="{FF2B5EF4-FFF2-40B4-BE49-F238E27FC236}">
                <a16:creationId xmlns:a16="http://schemas.microsoft.com/office/drawing/2014/main" id="{8329AF5F-33F2-6027-98C0-ED5E6391BD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latin typeface="+mn-ea"/>
              </a:rPr>
              <a:t>Yolov5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6CBD6BD-16FA-DAA8-32F3-8872B7CFB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48" y="3004198"/>
            <a:ext cx="6046361" cy="13078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68A9EB8-93C7-7AEE-79FD-6E2335DB1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848" y="1370854"/>
            <a:ext cx="6046361" cy="12678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074F2A-39BD-E3EC-C30C-0031B71A07CB}"/>
              </a:ext>
            </a:extLst>
          </p:cNvPr>
          <p:cNvSpPr txBox="1"/>
          <p:nvPr/>
        </p:nvSpPr>
        <p:spPr>
          <a:xfrm>
            <a:off x="7999529" y="3150304"/>
            <a:ext cx="2657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총</a:t>
            </a:r>
            <a:r>
              <a:rPr lang="en-US" altLang="ko-KR" sz="2000" dirty="0"/>
              <a:t> </a:t>
            </a:r>
            <a:r>
              <a:rPr lang="ko-KR" altLang="en-US" sz="2000" dirty="0"/>
              <a:t>실행시간 약 </a:t>
            </a:r>
            <a:r>
              <a:rPr lang="en-US" altLang="ko-KR" sz="2000" b="1" dirty="0"/>
              <a:t>12</a:t>
            </a:r>
            <a:r>
              <a:rPr lang="ko-KR" altLang="en-US" sz="2000" b="1" dirty="0"/>
              <a:t>분</a:t>
            </a:r>
            <a:endParaRPr lang="en-US" altLang="ko-KR" sz="2000" b="1" dirty="0"/>
          </a:p>
          <a:p>
            <a:r>
              <a:rPr lang="en-US" altLang="ko-KR" sz="2000" dirty="0"/>
              <a:t>Precision</a:t>
            </a:r>
            <a:r>
              <a:rPr lang="ko-KR" altLang="en-US" sz="2000" dirty="0"/>
              <a:t> </a:t>
            </a:r>
            <a:r>
              <a:rPr lang="en-US" altLang="ko-KR" sz="2000" b="1" dirty="0"/>
              <a:t>0.723</a:t>
            </a:r>
          </a:p>
          <a:p>
            <a:r>
              <a:rPr lang="en-US" altLang="ko-KR" sz="2000" dirty="0"/>
              <a:t>Recall </a:t>
            </a:r>
            <a:r>
              <a:rPr lang="en-US" altLang="ko-KR" sz="2000" b="1" dirty="0"/>
              <a:t>0.466</a:t>
            </a:r>
          </a:p>
          <a:p>
            <a:r>
              <a:rPr lang="en-US" altLang="ko-KR" sz="2000" dirty="0"/>
              <a:t>mAP50 </a:t>
            </a:r>
            <a:r>
              <a:rPr lang="en-US" altLang="ko-KR" sz="2000" b="1" dirty="0"/>
              <a:t>0.533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400B8D-61C9-B4FB-9C02-0005E2D0AE61}"/>
              </a:ext>
            </a:extLst>
          </p:cNvPr>
          <p:cNvSpPr txBox="1"/>
          <p:nvPr/>
        </p:nvSpPr>
        <p:spPr>
          <a:xfrm>
            <a:off x="7999529" y="1496969"/>
            <a:ext cx="2657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총</a:t>
            </a:r>
            <a:r>
              <a:rPr lang="en-US" altLang="ko-KR" sz="2000" dirty="0"/>
              <a:t> </a:t>
            </a:r>
            <a:r>
              <a:rPr lang="ko-KR" altLang="en-US" sz="2000" dirty="0"/>
              <a:t>실행시간 약 </a:t>
            </a:r>
            <a:r>
              <a:rPr lang="en-US" altLang="ko-KR" sz="2000" b="1" dirty="0"/>
              <a:t>4</a:t>
            </a:r>
            <a:r>
              <a:rPr lang="ko-KR" altLang="en-US" sz="2000" b="1" dirty="0"/>
              <a:t>분</a:t>
            </a:r>
            <a:endParaRPr lang="en-US" altLang="ko-KR" sz="2000" b="1" dirty="0"/>
          </a:p>
          <a:p>
            <a:r>
              <a:rPr lang="en-US" altLang="ko-KR" sz="2000" dirty="0"/>
              <a:t>Precision</a:t>
            </a:r>
            <a:r>
              <a:rPr lang="ko-KR" altLang="en-US" sz="2000" dirty="0"/>
              <a:t> </a:t>
            </a:r>
            <a:r>
              <a:rPr lang="en-US" altLang="ko-KR" sz="2000" b="1" dirty="0"/>
              <a:t>0.446</a:t>
            </a:r>
          </a:p>
          <a:p>
            <a:r>
              <a:rPr lang="en-US" altLang="ko-KR" sz="2000" dirty="0"/>
              <a:t>Recall </a:t>
            </a:r>
            <a:r>
              <a:rPr lang="en-US" altLang="ko-KR" sz="2000" b="1" dirty="0"/>
              <a:t>0.272</a:t>
            </a:r>
          </a:p>
          <a:p>
            <a:r>
              <a:rPr lang="en-US" altLang="ko-KR" sz="2000" dirty="0"/>
              <a:t>mAP50 </a:t>
            </a:r>
            <a:r>
              <a:rPr lang="en-US" altLang="ko-KR" sz="2000" b="1" dirty="0"/>
              <a:t>0.27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65725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실행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6EF99E82-C348-B78F-D37C-DBA19B344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537489"/>
              </p:ext>
            </p:extLst>
          </p:nvPr>
        </p:nvGraphicFramePr>
        <p:xfrm>
          <a:off x="1063008" y="1875360"/>
          <a:ext cx="10005325" cy="2682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1065">
                  <a:extLst>
                    <a:ext uri="{9D8B030D-6E8A-4147-A177-3AD203B41FA5}">
                      <a16:colId xmlns:a16="http://schemas.microsoft.com/office/drawing/2014/main" val="3530764928"/>
                    </a:ext>
                  </a:extLst>
                </a:gridCol>
                <a:gridCol w="2001065">
                  <a:extLst>
                    <a:ext uri="{9D8B030D-6E8A-4147-A177-3AD203B41FA5}">
                      <a16:colId xmlns:a16="http://schemas.microsoft.com/office/drawing/2014/main" val="1371377343"/>
                    </a:ext>
                  </a:extLst>
                </a:gridCol>
                <a:gridCol w="2001065">
                  <a:extLst>
                    <a:ext uri="{9D8B030D-6E8A-4147-A177-3AD203B41FA5}">
                      <a16:colId xmlns:a16="http://schemas.microsoft.com/office/drawing/2014/main" val="279368296"/>
                    </a:ext>
                  </a:extLst>
                </a:gridCol>
                <a:gridCol w="2001065">
                  <a:extLst>
                    <a:ext uri="{9D8B030D-6E8A-4147-A177-3AD203B41FA5}">
                      <a16:colId xmlns:a16="http://schemas.microsoft.com/office/drawing/2014/main" val="632018218"/>
                    </a:ext>
                  </a:extLst>
                </a:gridCol>
                <a:gridCol w="2001065">
                  <a:extLst>
                    <a:ext uri="{9D8B030D-6E8A-4147-A177-3AD203B41FA5}">
                      <a16:colId xmlns:a16="http://schemas.microsoft.com/office/drawing/2014/main" val="2993043918"/>
                    </a:ext>
                  </a:extLst>
                </a:gridCol>
              </a:tblGrid>
              <a:tr h="6707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Epochs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실행시간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Precision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Recall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mAP50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444610"/>
                  </a:ext>
                </a:extLst>
              </a:tr>
              <a:tr h="670748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약 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0.446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0.272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0.27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809449"/>
                  </a:ext>
                </a:extLst>
              </a:tr>
              <a:tr h="670748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30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약 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0.723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0.466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0.533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786360"/>
                  </a:ext>
                </a:extLst>
              </a:tr>
              <a:tr h="670748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60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약 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19</a:t>
                      </a: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0.7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0.528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0.586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364065"/>
                  </a:ext>
                </a:extLst>
              </a:tr>
            </a:tbl>
          </a:graphicData>
        </a:graphic>
      </p:graphicFrame>
      <p:sp>
        <p:nvSpPr>
          <p:cNvPr id="13" name="부제목 3">
            <a:extLst>
              <a:ext uri="{FF2B5EF4-FFF2-40B4-BE49-F238E27FC236}">
                <a16:creationId xmlns:a16="http://schemas.microsoft.com/office/drawing/2014/main" id="{8329AF5F-33F2-6027-98C0-ED5E6391BD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latin typeface="+mn-ea"/>
              </a:rPr>
              <a:t>Yolov5</a:t>
            </a:r>
          </a:p>
        </p:txBody>
      </p:sp>
    </p:spTree>
    <p:extLst>
      <p:ext uri="{BB962C8B-B14F-4D97-AF65-F5344CB8AC3E}">
        <p14:creationId xmlns:p14="http://schemas.microsoft.com/office/powerpoint/2010/main" val="3919170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실행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13" name="부제목 3">
            <a:extLst>
              <a:ext uri="{FF2B5EF4-FFF2-40B4-BE49-F238E27FC236}">
                <a16:creationId xmlns:a16="http://schemas.microsoft.com/office/drawing/2014/main" id="{8329AF5F-33F2-6027-98C0-ED5E6391BD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latin typeface="+mn-ea"/>
              </a:rPr>
              <a:t>Yolov5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BB178865-DD0C-43E4-BF31-418D3B941483}"/>
              </a:ext>
            </a:extLst>
          </p:cNvPr>
          <p:cNvGraphicFramePr/>
          <p:nvPr/>
        </p:nvGraphicFramePr>
        <p:xfrm>
          <a:off x="2235200" y="87097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53051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실행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B25599-50B4-62C3-C8CD-81D592D7EE72}"/>
              </a:ext>
            </a:extLst>
          </p:cNvPr>
          <p:cNvSpPr txBox="1"/>
          <p:nvPr/>
        </p:nvSpPr>
        <p:spPr>
          <a:xfrm>
            <a:off x="594931" y="132828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다운로드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AD0203-1CB8-7E17-298C-697015E8EC58}"/>
              </a:ext>
            </a:extLst>
          </p:cNvPr>
          <p:cNvSpPr txBox="1"/>
          <p:nvPr/>
        </p:nvSpPr>
        <p:spPr>
          <a:xfrm>
            <a:off x="594931" y="2033411"/>
            <a:ext cx="1779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yolov6</a:t>
            </a:r>
            <a:r>
              <a:rPr lang="ko-KR" altLang="en-US" dirty="0"/>
              <a:t> 다운로드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82B66B-044B-2D59-56D2-A4538D7F58A1}"/>
              </a:ext>
            </a:extLst>
          </p:cNvPr>
          <p:cNvSpPr txBox="1"/>
          <p:nvPr/>
        </p:nvSpPr>
        <p:spPr>
          <a:xfrm>
            <a:off x="696087" y="4714955"/>
            <a:ext cx="3333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data.yaml</a:t>
            </a:r>
            <a:r>
              <a:rPr lang="en-US" altLang="ko-KR" dirty="0"/>
              <a:t> </a:t>
            </a:r>
            <a:r>
              <a:rPr lang="ko-KR" altLang="en-US" dirty="0"/>
              <a:t>파일에서 경로수정 후</a:t>
            </a:r>
            <a:endParaRPr lang="en-US" altLang="ko-KR" dirty="0"/>
          </a:p>
          <a:p>
            <a:r>
              <a:rPr lang="en-US" altLang="ko-KR" dirty="0"/>
              <a:t>yolov6</a:t>
            </a:r>
            <a:r>
              <a:rPr lang="ko-KR" altLang="en-US" dirty="0"/>
              <a:t>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1F9E64-AE2B-1328-489A-A518C7693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87" y="1706980"/>
            <a:ext cx="7800975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38BA69-2D00-4B05-E4B1-6FE99AACC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87" y="2437127"/>
            <a:ext cx="3305175" cy="419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20442F-00EA-52DB-2532-CEA17895E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87" y="2821251"/>
            <a:ext cx="2209800" cy="371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7B6361D-EB64-038C-C11C-44C81FD70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22" y="3629466"/>
            <a:ext cx="6219825" cy="6000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F2C8AB-E2AD-437B-ECBF-84CC4F9D48ED}"/>
              </a:ext>
            </a:extLst>
          </p:cNvPr>
          <p:cNvSpPr txBox="1"/>
          <p:nvPr/>
        </p:nvSpPr>
        <p:spPr>
          <a:xfrm>
            <a:off x="588626" y="3208064"/>
            <a:ext cx="48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yolov6s </a:t>
            </a:r>
            <a:r>
              <a:rPr lang="ko-KR" altLang="en-US" dirty="0"/>
              <a:t>가중치 파일 다운로드</a:t>
            </a:r>
            <a:r>
              <a:rPr lang="en-US" altLang="ko-KR" dirty="0"/>
              <a:t>(</a:t>
            </a:r>
            <a:r>
              <a:rPr lang="ko-KR" altLang="en-US" dirty="0"/>
              <a:t>자동다운로드 </a:t>
            </a:r>
            <a:r>
              <a:rPr lang="en-US" altLang="ko-KR" dirty="0"/>
              <a:t>X)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2F21FB6-5E8B-7295-AB7E-3D2E23A80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7194" y="1462695"/>
            <a:ext cx="2809875" cy="17430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D3B415D-5DF2-6549-0A6F-977E47A44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87" y="5422791"/>
            <a:ext cx="10382250" cy="4191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CA9279A-3625-7718-0551-4B22137219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9318" y="3652231"/>
            <a:ext cx="1876425" cy="150495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B2A6A9B-43BE-DA5E-CBEB-65ED5AA239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6282" y="3628418"/>
            <a:ext cx="1876425" cy="1552575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2F8AB93-8592-A3B3-96D1-7655329ED4DE}"/>
              </a:ext>
            </a:extLst>
          </p:cNvPr>
          <p:cNvCxnSpPr>
            <a:endCxn id="29" idx="1"/>
          </p:cNvCxnSpPr>
          <p:nvPr/>
        </p:nvCxnSpPr>
        <p:spPr>
          <a:xfrm>
            <a:off x="9171296" y="4404706"/>
            <a:ext cx="3002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BF885B-1005-6A96-99FC-9233DCCD75CC}"/>
              </a:ext>
            </a:extLst>
          </p:cNvPr>
          <p:cNvSpPr/>
          <p:nvPr/>
        </p:nvSpPr>
        <p:spPr>
          <a:xfrm>
            <a:off x="10291482" y="3980329"/>
            <a:ext cx="268942" cy="180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B1BCF0-7530-D2F0-23B2-48F4362ADE7C}"/>
              </a:ext>
            </a:extLst>
          </p:cNvPr>
          <p:cNvSpPr/>
          <p:nvPr/>
        </p:nvSpPr>
        <p:spPr>
          <a:xfrm>
            <a:off x="10157011" y="4164213"/>
            <a:ext cx="268942" cy="180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E959A9B-12BD-0A47-F594-DF720D67B96A}"/>
              </a:ext>
            </a:extLst>
          </p:cNvPr>
          <p:cNvSpPr/>
          <p:nvPr/>
        </p:nvSpPr>
        <p:spPr>
          <a:xfrm>
            <a:off x="10219026" y="4345062"/>
            <a:ext cx="268942" cy="180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B47F5BF-9A27-662D-1628-AD4B33CA8193}"/>
              </a:ext>
            </a:extLst>
          </p:cNvPr>
          <p:cNvSpPr/>
          <p:nvPr/>
        </p:nvSpPr>
        <p:spPr>
          <a:xfrm>
            <a:off x="7888423" y="3971752"/>
            <a:ext cx="149930" cy="180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25B799D-8EB8-4980-823A-D38B22CA74D8}"/>
              </a:ext>
            </a:extLst>
          </p:cNvPr>
          <p:cNvSpPr/>
          <p:nvPr/>
        </p:nvSpPr>
        <p:spPr>
          <a:xfrm>
            <a:off x="7753952" y="4144850"/>
            <a:ext cx="149930" cy="199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2318354-22FD-5746-8358-8DD08BB0F5BE}"/>
              </a:ext>
            </a:extLst>
          </p:cNvPr>
          <p:cNvSpPr/>
          <p:nvPr/>
        </p:nvSpPr>
        <p:spPr>
          <a:xfrm>
            <a:off x="7828917" y="4336485"/>
            <a:ext cx="149930" cy="180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부제목 3">
            <a:extLst>
              <a:ext uri="{FF2B5EF4-FFF2-40B4-BE49-F238E27FC236}">
                <a16:creationId xmlns:a16="http://schemas.microsoft.com/office/drawing/2014/main" id="{87747C22-1688-53B4-8C01-9FB0F27B456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latin typeface="+mn-ea"/>
              </a:rPr>
              <a:t>Yolov6</a:t>
            </a:r>
          </a:p>
        </p:txBody>
      </p:sp>
    </p:spTree>
    <p:extLst>
      <p:ext uri="{BB962C8B-B14F-4D97-AF65-F5344CB8AC3E}">
        <p14:creationId xmlns:p14="http://schemas.microsoft.com/office/powerpoint/2010/main" val="3839676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실행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9AD92-5004-592F-3095-86CCFF513CC6}"/>
              </a:ext>
            </a:extLst>
          </p:cNvPr>
          <p:cNvSpPr txBox="1"/>
          <p:nvPr/>
        </p:nvSpPr>
        <p:spPr>
          <a:xfrm>
            <a:off x="4675632" y="4201037"/>
            <a:ext cx="2657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총</a:t>
            </a:r>
            <a:r>
              <a:rPr lang="en-US" altLang="ko-KR" sz="2000" dirty="0"/>
              <a:t> </a:t>
            </a:r>
            <a:r>
              <a:rPr lang="ko-KR" altLang="en-US" sz="2000" dirty="0"/>
              <a:t>실행시간 약 </a:t>
            </a:r>
            <a:r>
              <a:rPr lang="en-US" altLang="ko-KR" sz="2000" b="1" dirty="0"/>
              <a:t>14</a:t>
            </a:r>
            <a:r>
              <a:rPr lang="ko-KR" altLang="en-US" sz="2000" b="1" dirty="0"/>
              <a:t>분</a:t>
            </a:r>
            <a:endParaRPr lang="en-US" altLang="ko-KR" sz="2000" b="1" dirty="0"/>
          </a:p>
          <a:p>
            <a:r>
              <a:rPr lang="en-US" altLang="ko-KR" sz="2000" dirty="0"/>
              <a:t>Precision</a:t>
            </a:r>
            <a:r>
              <a:rPr lang="ko-KR" altLang="en-US" sz="2000" dirty="0"/>
              <a:t> </a:t>
            </a:r>
            <a:r>
              <a:rPr lang="en-US" altLang="ko-KR" sz="2000" b="1" dirty="0"/>
              <a:t>0.536</a:t>
            </a:r>
          </a:p>
          <a:p>
            <a:r>
              <a:rPr lang="en-US" altLang="ko-KR" sz="2000" dirty="0"/>
              <a:t>Recall </a:t>
            </a:r>
            <a:r>
              <a:rPr lang="en-US" altLang="ko-KR" sz="2000" b="1" dirty="0"/>
              <a:t>0.686</a:t>
            </a:r>
          </a:p>
          <a:p>
            <a:r>
              <a:rPr lang="en-US" altLang="ko-KR" sz="2000" dirty="0"/>
              <a:t>mAP50 </a:t>
            </a:r>
            <a:r>
              <a:rPr lang="en-US" altLang="ko-KR" sz="2000" b="1" dirty="0"/>
              <a:t>0.424</a:t>
            </a:r>
            <a:endParaRPr lang="ko-KR" altLang="en-US" sz="2000" dirty="0"/>
          </a:p>
        </p:txBody>
      </p:sp>
      <p:sp>
        <p:nvSpPr>
          <p:cNvPr id="13" name="부제목 3">
            <a:extLst>
              <a:ext uri="{FF2B5EF4-FFF2-40B4-BE49-F238E27FC236}">
                <a16:creationId xmlns:a16="http://schemas.microsoft.com/office/drawing/2014/main" id="{8329AF5F-33F2-6027-98C0-ED5E6391BD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latin typeface="+mn-ea"/>
              </a:rPr>
              <a:t>Yolov6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074F2A-39BD-E3EC-C30C-0031B71A07CB}"/>
              </a:ext>
            </a:extLst>
          </p:cNvPr>
          <p:cNvSpPr txBox="1"/>
          <p:nvPr/>
        </p:nvSpPr>
        <p:spPr>
          <a:xfrm>
            <a:off x="8646792" y="4201037"/>
            <a:ext cx="2657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총</a:t>
            </a:r>
            <a:r>
              <a:rPr lang="en-US" altLang="ko-KR" sz="2000" dirty="0"/>
              <a:t> </a:t>
            </a:r>
            <a:r>
              <a:rPr lang="ko-KR" altLang="en-US" sz="2000" dirty="0"/>
              <a:t>실행시간 약 </a:t>
            </a:r>
            <a:r>
              <a:rPr lang="en-US" altLang="ko-KR" sz="2000" b="1" dirty="0"/>
              <a:t>24</a:t>
            </a:r>
            <a:r>
              <a:rPr lang="ko-KR" altLang="en-US" sz="2000" b="1" dirty="0"/>
              <a:t>분</a:t>
            </a:r>
            <a:endParaRPr lang="en-US" altLang="ko-KR" sz="2000" b="1" dirty="0"/>
          </a:p>
          <a:p>
            <a:r>
              <a:rPr lang="en-US" altLang="ko-KR" sz="2000" dirty="0"/>
              <a:t>Precision</a:t>
            </a:r>
            <a:r>
              <a:rPr lang="ko-KR" altLang="en-US" sz="2000" dirty="0"/>
              <a:t> </a:t>
            </a:r>
            <a:r>
              <a:rPr lang="en-US" altLang="ko-KR" sz="2000" b="1" dirty="0"/>
              <a:t>0.566</a:t>
            </a:r>
          </a:p>
          <a:p>
            <a:r>
              <a:rPr lang="en-US" altLang="ko-KR" sz="2000" dirty="0"/>
              <a:t>Recall </a:t>
            </a:r>
            <a:r>
              <a:rPr lang="en-US" altLang="ko-KR" sz="2000" b="1" dirty="0"/>
              <a:t>0.668</a:t>
            </a:r>
          </a:p>
          <a:p>
            <a:r>
              <a:rPr lang="en-US" altLang="ko-KR" sz="2000" dirty="0"/>
              <a:t>mAP50 </a:t>
            </a:r>
            <a:r>
              <a:rPr lang="en-US" altLang="ko-KR" sz="2000" b="1" dirty="0"/>
              <a:t>0.480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400B8D-61C9-B4FB-9C02-0005E2D0AE61}"/>
              </a:ext>
            </a:extLst>
          </p:cNvPr>
          <p:cNvSpPr txBox="1"/>
          <p:nvPr/>
        </p:nvSpPr>
        <p:spPr>
          <a:xfrm>
            <a:off x="848661" y="4201037"/>
            <a:ext cx="2657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총</a:t>
            </a:r>
            <a:r>
              <a:rPr lang="en-US" altLang="ko-KR" sz="2000" dirty="0"/>
              <a:t> </a:t>
            </a:r>
            <a:r>
              <a:rPr lang="ko-KR" altLang="en-US" sz="2000" dirty="0"/>
              <a:t>실행시간 약 </a:t>
            </a:r>
            <a:r>
              <a:rPr lang="en-US" altLang="ko-KR" sz="2000" b="1" dirty="0"/>
              <a:t>6</a:t>
            </a:r>
            <a:r>
              <a:rPr lang="ko-KR" altLang="en-US" sz="2000" b="1" dirty="0"/>
              <a:t>분</a:t>
            </a:r>
            <a:endParaRPr lang="en-US" altLang="ko-KR" sz="2000" b="1" dirty="0"/>
          </a:p>
          <a:p>
            <a:r>
              <a:rPr lang="en-US" altLang="ko-KR" sz="2000" dirty="0"/>
              <a:t>Precision</a:t>
            </a:r>
            <a:r>
              <a:rPr lang="ko-KR" altLang="en-US" sz="2000" dirty="0"/>
              <a:t> </a:t>
            </a:r>
            <a:r>
              <a:rPr lang="en-US" altLang="ko-KR" sz="2000" b="1" dirty="0"/>
              <a:t>0.394</a:t>
            </a:r>
          </a:p>
          <a:p>
            <a:r>
              <a:rPr lang="en-US" altLang="ko-KR" sz="2000" dirty="0"/>
              <a:t>Recall </a:t>
            </a:r>
            <a:r>
              <a:rPr lang="en-US" altLang="ko-KR" sz="2000" b="1" dirty="0"/>
              <a:t>0.653</a:t>
            </a:r>
          </a:p>
          <a:p>
            <a:r>
              <a:rPr lang="en-US" altLang="ko-KR" sz="2000" dirty="0"/>
              <a:t>mAP50 </a:t>
            </a:r>
            <a:r>
              <a:rPr lang="en-US" altLang="ko-KR" sz="2000" b="1" dirty="0"/>
              <a:t>0.184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BC7A15-00B9-C4C4-3D2D-0A60FDFA6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071" y="1885373"/>
            <a:ext cx="3647299" cy="18490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9EF5D0-0337-40FC-29FA-CE9E633C2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519" y="1885373"/>
            <a:ext cx="3750962" cy="18490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49CEE5-1455-CB66-5BEA-A88324723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50" y="1875361"/>
            <a:ext cx="3724679" cy="18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18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실행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6EF99E82-C348-B78F-D37C-DBA19B344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949621"/>
              </p:ext>
            </p:extLst>
          </p:nvPr>
        </p:nvGraphicFramePr>
        <p:xfrm>
          <a:off x="1063008" y="1875360"/>
          <a:ext cx="10005325" cy="2682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1065">
                  <a:extLst>
                    <a:ext uri="{9D8B030D-6E8A-4147-A177-3AD203B41FA5}">
                      <a16:colId xmlns:a16="http://schemas.microsoft.com/office/drawing/2014/main" val="3530764928"/>
                    </a:ext>
                  </a:extLst>
                </a:gridCol>
                <a:gridCol w="2001065">
                  <a:extLst>
                    <a:ext uri="{9D8B030D-6E8A-4147-A177-3AD203B41FA5}">
                      <a16:colId xmlns:a16="http://schemas.microsoft.com/office/drawing/2014/main" val="1371377343"/>
                    </a:ext>
                  </a:extLst>
                </a:gridCol>
                <a:gridCol w="2001065">
                  <a:extLst>
                    <a:ext uri="{9D8B030D-6E8A-4147-A177-3AD203B41FA5}">
                      <a16:colId xmlns:a16="http://schemas.microsoft.com/office/drawing/2014/main" val="279368296"/>
                    </a:ext>
                  </a:extLst>
                </a:gridCol>
                <a:gridCol w="2001065">
                  <a:extLst>
                    <a:ext uri="{9D8B030D-6E8A-4147-A177-3AD203B41FA5}">
                      <a16:colId xmlns:a16="http://schemas.microsoft.com/office/drawing/2014/main" val="632018218"/>
                    </a:ext>
                  </a:extLst>
                </a:gridCol>
                <a:gridCol w="2001065">
                  <a:extLst>
                    <a:ext uri="{9D8B030D-6E8A-4147-A177-3AD203B41FA5}">
                      <a16:colId xmlns:a16="http://schemas.microsoft.com/office/drawing/2014/main" val="1082821210"/>
                    </a:ext>
                  </a:extLst>
                </a:gridCol>
              </a:tblGrid>
              <a:tr h="6707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Epochs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실행시간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Precision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Recall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mAP50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444610"/>
                  </a:ext>
                </a:extLst>
              </a:tr>
              <a:tr h="670748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약 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0.394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0.653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0.184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809449"/>
                  </a:ext>
                </a:extLst>
              </a:tr>
              <a:tr h="670748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30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약 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14</a:t>
                      </a: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0.536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0.686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0.424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786360"/>
                  </a:ext>
                </a:extLst>
              </a:tr>
              <a:tr h="670748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60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약 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24</a:t>
                      </a: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0.566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0.668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0.480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364065"/>
                  </a:ext>
                </a:extLst>
              </a:tr>
            </a:tbl>
          </a:graphicData>
        </a:graphic>
      </p:graphicFrame>
      <p:sp>
        <p:nvSpPr>
          <p:cNvPr id="13" name="부제목 3">
            <a:extLst>
              <a:ext uri="{FF2B5EF4-FFF2-40B4-BE49-F238E27FC236}">
                <a16:creationId xmlns:a16="http://schemas.microsoft.com/office/drawing/2014/main" id="{8329AF5F-33F2-6027-98C0-ED5E6391BD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latin typeface="+mn-ea"/>
              </a:rPr>
              <a:t>Yolov6</a:t>
            </a:r>
          </a:p>
        </p:txBody>
      </p:sp>
    </p:spTree>
    <p:extLst>
      <p:ext uri="{BB962C8B-B14F-4D97-AF65-F5344CB8AC3E}">
        <p14:creationId xmlns:p14="http://schemas.microsoft.com/office/powerpoint/2010/main" val="1879599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E88E4-6540-3C41-A306-44226D07A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87" y="216398"/>
            <a:ext cx="11440887" cy="850006"/>
          </a:xfrm>
        </p:spPr>
        <p:txBody>
          <a:bodyPr/>
          <a:lstStyle/>
          <a:p>
            <a:r>
              <a:rPr kumimoji="1" lang="ko-Kore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EBF902-4849-D446-BBCD-3B8E882A5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427" y="1759188"/>
            <a:ext cx="6583230" cy="4044204"/>
          </a:xfrm>
        </p:spPr>
        <p:txBody>
          <a:bodyPr/>
          <a:lstStyle/>
          <a:p>
            <a:r>
              <a:rPr kumimoji="1" lang="ko-KR" altLang="en-US" sz="3600" dirty="0"/>
              <a:t>데이터의 이해</a:t>
            </a:r>
            <a:endParaRPr kumimoji="1" lang="en-US" altLang="ko-KR" sz="3600" dirty="0"/>
          </a:p>
          <a:p>
            <a:endParaRPr kumimoji="1" lang="en-US" altLang="en-US" sz="3600" dirty="0"/>
          </a:p>
          <a:p>
            <a:r>
              <a:rPr kumimoji="1" lang="ko-KR" altLang="en-US" sz="3600" dirty="0"/>
              <a:t>데이터 가공</a:t>
            </a:r>
            <a:endParaRPr kumimoji="1" lang="en-US" altLang="ko-KR" sz="3600" dirty="0"/>
          </a:p>
          <a:p>
            <a:endParaRPr kumimoji="1" lang="en-US" altLang="en-US" sz="3600" dirty="0"/>
          </a:p>
          <a:p>
            <a:r>
              <a:rPr kumimoji="1" lang="en-US" altLang="en-US" sz="3600" dirty="0"/>
              <a:t>YOLO </a:t>
            </a:r>
            <a:r>
              <a:rPr kumimoji="1" lang="ko-KR" altLang="en-US" sz="3600" dirty="0"/>
              <a:t>실행</a:t>
            </a:r>
            <a:endParaRPr kumimoji="1" lang="en-US" altLang="en-US" sz="3600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90687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실행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13" name="부제목 3">
            <a:extLst>
              <a:ext uri="{FF2B5EF4-FFF2-40B4-BE49-F238E27FC236}">
                <a16:creationId xmlns:a16="http://schemas.microsoft.com/office/drawing/2014/main" id="{8329AF5F-33F2-6027-98C0-ED5E6391BD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latin typeface="+mn-ea"/>
              </a:rPr>
              <a:t>Yolov6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BB178865-DD0C-43E4-BF31-418D3B941483}"/>
              </a:ext>
            </a:extLst>
          </p:cNvPr>
          <p:cNvGraphicFramePr/>
          <p:nvPr/>
        </p:nvGraphicFramePr>
        <p:xfrm>
          <a:off x="2235200" y="87097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65968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실행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B25599-50B4-62C3-C8CD-81D592D7EE72}"/>
              </a:ext>
            </a:extLst>
          </p:cNvPr>
          <p:cNvSpPr txBox="1"/>
          <p:nvPr/>
        </p:nvSpPr>
        <p:spPr>
          <a:xfrm>
            <a:off x="594931" y="132828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다운로드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AD0203-1CB8-7E17-298C-697015E8EC58}"/>
              </a:ext>
            </a:extLst>
          </p:cNvPr>
          <p:cNvSpPr txBox="1"/>
          <p:nvPr/>
        </p:nvSpPr>
        <p:spPr>
          <a:xfrm>
            <a:off x="590396" y="2604306"/>
            <a:ext cx="1779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yolov7</a:t>
            </a:r>
            <a:r>
              <a:rPr lang="ko-KR" altLang="en-US" dirty="0"/>
              <a:t> 다운로드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82B66B-044B-2D59-56D2-A4538D7F58A1}"/>
              </a:ext>
            </a:extLst>
          </p:cNvPr>
          <p:cNvSpPr txBox="1"/>
          <p:nvPr/>
        </p:nvSpPr>
        <p:spPr>
          <a:xfrm>
            <a:off x="696087" y="4595204"/>
            <a:ext cx="13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yolov7</a:t>
            </a:r>
            <a:r>
              <a:rPr lang="ko-KR" altLang="en-US" dirty="0"/>
              <a:t> 실행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E0E908-3A55-7F81-19F2-BF2F3967F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87" y="1630140"/>
            <a:ext cx="7829550" cy="247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E3EB4F-F7B4-DA5C-BFB5-82A6E6DDA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63" y="2996247"/>
            <a:ext cx="3524250" cy="4286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23DC8C9-842B-94A5-81FC-B3C24EFF3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52" y="3421774"/>
            <a:ext cx="2219325" cy="4000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543BD1-0C15-DD3C-2D31-63AD18ED1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3346" y="2052105"/>
            <a:ext cx="2181225" cy="1876425"/>
          </a:xfrm>
          <a:prstGeom prst="rect">
            <a:avLst/>
          </a:prstGeom>
        </p:spPr>
      </p:pic>
      <p:sp>
        <p:nvSpPr>
          <p:cNvPr id="21" name="부제목 3">
            <a:extLst>
              <a:ext uri="{FF2B5EF4-FFF2-40B4-BE49-F238E27FC236}">
                <a16:creationId xmlns:a16="http://schemas.microsoft.com/office/drawing/2014/main" id="{2D641B64-BDFE-0B37-882A-B2414F8BAB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latin typeface="+mn-ea"/>
              </a:rPr>
              <a:t>Yolov7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AC8E42B-A626-3C63-63FB-778343541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63" y="4964536"/>
            <a:ext cx="10792654" cy="37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94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실행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9AD92-5004-592F-3095-86CCFF513CC6}"/>
              </a:ext>
            </a:extLst>
          </p:cNvPr>
          <p:cNvSpPr txBox="1"/>
          <p:nvPr/>
        </p:nvSpPr>
        <p:spPr>
          <a:xfrm>
            <a:off x="9010921" y="5046829"/>
            <a:ext cx="2657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총</a:t>
            </a:r>
            <a:r>
              <a:rPr lang="en-US" altLang="ko-KR" sz="2000" dirty="0"/>
              <a:t> </a:t>
            </a:r>
            <a:r>
              <a:rPr lang="ko-KR" altLang="en-US" sz="2000" dirty="0"/>
              <a:t>실행시간 약 </a:t>
            </a:r>
            <a:r>
              <a:rPr lang="en-US" altLang="ko-KR" sz="2000" b="1" dirty="0"/>
              <a:t>27</a:t>
            </a:r>
            <a:r>
              <a:rPr lang="ko-KR" altLang="en-US" sz="2000" b="1" dirty="0"/>
              <a:t>분</a:t>
            </a:r>
            <a:endParaRPr lang="en-US" altLang="ko-KR" sz="2000" b="1" dirty="0"/>
          </a:p>
          <a:p>
            <a:r>
              <a:rPr lang="en-US" altLang="ko-KR" sz="2000" dirty="0"/>
              <a:t>Precision</a:t>
            </a:r>
            <a:r>
              <a:rPr lang="ko-KR" altLang="en-US" sz="2000" dirty="0"/>
              <a:t> </a:t>
            </a:r>
            <a:r>
              <a:rPr lang="en-US" altLang="ko-KR" sz="2000" b="1" dirty="0"/>
              <a:t>0.00674</a:t>
            </a:r>
          </a:p>
          <a:p>
            <a:r>
              <a:rPr lang="en-US" altLang="ko-KR" sz="2000" dirty="0"/>
              <a:t>Recall </a:t>
            </a:r>
            <a:r>
              <a:rPr lang="en-US" altLang="ko-KR" sz="2000" b="1" dirty="0"/>
              <a:t>0.0931</a:t>
            </a:r>
          </a:p>
          <a:p>
            <a:r>
              <a:rPr lang="en-US" altLang="ko-KR" sz="2000" dirty="0"/>
              <a:t>mAP50 </a:t>
            </a:r>
            <a:r>
              <a:rPr lang="en-US" altLang="ko-KR" sz="2000" b="1" dirty="0"/>
              <a:t>0.0019</a:t>
            </a:r>
            <a:endParaRPr lang="ko-KR" altLang="en-US" sz="2000" dirty="0"/>
          </a:p>
        </p:txBody>
      </p:sp>
      <p:sp>
        <p:nvSpPr>
          <p:cNvPr id="13" name="부제목 3">
            <a:extLst>
              <a:ext uri="{FF2B5EF4-FFF2-40B4-BE49-F238E27FC236}">
                <a16:creationId xmlns:a16="http://schemas.microsoft.com/office/drawing/2014/main" id="{8329AF5F-33F2-6027-98C0-ED5E6391BD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latin typeface="+mn-ea"/>
              </a:rPr>
              <a:t>Yolov7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074F2A-39BD-E3EC-C30C-0031B71A07CB}"/>
              </a:ext>
            </a:extLst>
          </p:cNvPr>
          <p:cNvSpPr txBox="1"/>
          <p:nvPr/>
        </p:nvSpPr>
        <p:spPr>
          <a:xfrm>
            <a:off x="8963296" y="3154459"/>
            <a:ext cx="2657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총</a:t>
            </a:r>
            <a:r>
              <a:rPr lang="en-US" altLang="ko-KR" sz="2000" dirty="0"/>
              <a:t> </a:t>
            </a:r>
            <a:r>
              <a:rPr lang="ko-KR" altLang="en-US" sz="2000" dirty="0"/>
              <a:t>실행시간 약 </a:t>
            </a:r>
            <a:r>
              <a:rPr lang="en-US" altLang="ko-KR" sz="2000" b="1" dirty="0"/>
              <a:t>16</a:t>
            </a:r>
            <a:r>
              <a:rPr lang="ko-KR" altLang="en-US" sz="2000" b="1" dirty="0"/>
              <a:t>분</a:t>
            </a:r>
            <a:endParaRPr lang="en-US" altLang="ko-KR" sz="2000" b="1" dirty="0"/>
          </a:p>
          <a:p>
            <a:r>
              <a:rPr lang="en-US" altLang="ko-KR" sz="2000" dirty="0"/>
              <a:t>Precision</a:t>
            </a:r>
            <a:r>
              <a:rPr lang="ko-KR" altLang="en-US" sz="2000" dirty="0"/>
              <a:t> </a:t>
            </a:r>
            <a:r>
              <a:rPr lang="en-US" altLang="ko-KR" sz="2000" b="1" dirty="0"/>
              <a:t>0.0323</a:t>
            </a:r>
          </a:p>
          <a:p>
            <a:r>
              <a:rPr lang="en-US" altLang="ko-KR" sz="2000" dirty="0"/>
              <a:t>Recall </a:t>
            </a:r>
            <a:r>
              <a:rPr lang="en-US" altLang="ko-KR" sz="2000" b="1" dirty="0"/>
              <a:t>0.0586</a:t>
            </a:r>
          </a:p>
          <a:p>
            <a:r>
              <a:rPr lang="en-US" altLang="ko-KR" sz="2000" dirty="0"/>
              <a:t>mAP50 </a:t>
            </a:r>
            <a:r>
              <a:rPr lang="en-US" altLang="ko-KR" sz="2000" b="1" dirty="0"/>
              <a:t>0.00833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400B8D-61C9-B4FB-9C02-0005E2D0AE61}"/>
              </a:ext>
            </a:extLst>
          </p:cNvPr>
          <p:cNvSpPr txBox="1"/>
          <p:nvPr/>
        </p:nvSpPr>
        <p:spPr>
          <a:xfrm>
            <a:off x="8963296" y="1262089"/>
            <a:ext cx="2657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총</a:t>
            </a:r>
            <a:r>
              <a:rPr lang="en-US" altLang="ko-KR" sz="2000" dirty="0"/>
              <a:t> </a:t>
            </a:r>
            <a:r>
              <a:rPr lang="ko-KR" altLang="en-US" sz="2000" dirty="0"/>
              <a:t>실행시간 약 </a:t>
            </a:r>
            <a:r>
              <a:rPr lang="en-US" altLang="ko-KR" sz="2000" b="1" dirty="0"/>
              <a:t>6</a:t>
            </a:r>
            <a:r>
              <a:rPr lang="ko-KR" altLang="en-US" sz="2000" b="1" dirty="0"/>
              <a:t>분</a:t>
            </a:r>
            <a:endParaRPr lang="en-US" altLang="ko-KR" sz="2000" b="1" dirty="0"/>
          </a:p>
          <a:p>
            <a:r>
              <a:rPr lang="en-US" altLang="ko-KR" sz="2000" dirty="0"/>
              <a:t>Precision</a:t>
            </a:r>
            <a:r>
              <a:rPr lang="ko-KR" altLang="en-US" sz="2000" dirty="0"/>
              <a:t> </a:t>
            </a:r>
            <a:r>
              <a:rPr lang="en-US" altLang="ko-KR" sz="2000" b="1" dirty="0"/>
              <a:t>0.155</a:t>
            </a:r>
          </a:p>
          <a:p>
            <a:r>
              <a:rPr lang="en-US" altLang="ko-KR" sz="2000" dirty="0"/>
              <a:t>Recall </a:t>
            </a:r>
            <a:r>
              <a:rPr lang="en-US" altLang="ko-KR" sz="2000" b="1" dirty="0"/>
              <a:t>0.0318</a:t>
            </a:r>
          </a:p>
          <a:p>
            <a:r>
              <a:rPr lang="en-US" altLang="ko-KR" sz="2000" dirty="0"/>
              <a:t>mAP50 </a:t>
            </a:r>
            <a:r>
              <a:rPr lang="en-US" altLang="ko-KR" sz="2000" b="1" dirty="0"/>
              <a:t>0.011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19B223-90DF-6A96-6167-89CE47EF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96" y="5086212"/>
            <a:ext cx="8620125" cy="914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D6D501-72CD-1224-D997-881EFF06B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96" y="3214616"/>
            <a:ext cx="8543925" cy="8953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FDDC82-7D67-E0B8-7220-237A77C3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96" y="1314588"/>
            <a:ext cx="84963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73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실행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6EF99E82-C348-B78F-D37C-DBA19B344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239386"/>
              </p:ext>
            </p:extLst>
          </p:nvPr>
        </p:nvGraphicFramePr>
        <p:xfrm>
          <a:off x="1063008" y="1875360"/>
          <a:ext cx="10005325" cy="2682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1065">
                  <a:extLst>
                    <a:ext uri="{9D8B030D-6E8A-4147-A177-3AD203B41FA5}">
                      <a16:colId xmlns:a16="http://schemas.microsoft.com/office/drawing/2014/main" val="3530764928"/>
                    </a:ext>
                  </a:extLst>
                </a:gridCol>
                <a:gridCol w="2001065">
                  <a:extLst>
                    <a:ext uri="{9D8B030D-6E8A-4147-A177-3AD203B41FA5}">
                      <a16:colId xmlns:a16="http://schemas.microsoft.com/office/drawing/2014/main" val="1371377343"/>
                    </a:ext>
                  </a:extLst>
                </a:gridCol>
                <a:gridCol w="2001065">
                  <a:extLst>
                    <a:ext uri="{9D8B030D-6E8A-4147-A177-3AD203B41FA5}">
                      <a16:colId xmlns:a16="http://schemas.microsoft.com/office/drawing/2014/main" val="279368296"/>
                    </a:ext>
                  </a:extLst>
                </a:gridCol>
                <a:gridCol w="2001065">
                  <a:extLst>
                    <a:ext uri="{9D8B030D-6E8A-4147-A177-3AD203B41FA5}">
                      <a16:colId xmlns:a16="http://schemas.microsoft.com/office/drawing/2014/main" val="632018218"/>
                    </a:ext>
                  </a:extLst>
                </a:gridCol>
                <a:gridCol w="2001065">
                  <a:extLst>
                    <a:ext uri="{9D8B030D-6E8A-4147-A177-3AD203B41FA5}">
                      <a16:colId xmlns:a16="http://schemas.microsoft.com/office/drawing/2014/main" val="4068965828"/>
                    </a:ext>
                  </a:extLst>
                </a:gridCol>
              </a:tblGrid>
              <a:tr h="6707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Epochs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실행시간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정확도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Recall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mAP50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444610"/>
                  </a:ext>
                </a:extLst>
              </a:tr>
              <a:tr h="670748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약 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0.155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0.0318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0.011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809449"/>
                  </a:ext>
                </a:extLst>
              </a:tr>
              <a:tr h="670748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30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약 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16</a:t>
                      </a: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0.0323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0.586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0.00833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786360"/>
                  </a:ext>
                </a:extLst>
              </a:tr>
              <a:tr h="670748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60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약 </a:t>
                      </a: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27</a:t>
                      </a:r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0.00674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0.0931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0.0019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364065"/>
                  </a:ext>
                </a:extLst>
              </a:tr>
            </a:tbl>
          </a:graphicData>
        </a:graphic>
      </p:graphicFrame>
      <p:sp>
        <p:nvSpPr>
          <p:cNvPr id="13" name="부제목 3">
            <a:extLst>
              <a:ext uri="{FF2B5EF4-FFF2-40B4-BE49-F238E27FC236}">
                <a16:creationId xmlns:a16="http://schemas.microsoft.com/office/drawing/2014/main" id="{8329AF5F-33F2-6027-98C0-ED5E6391BD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latin typeface="+mn-ea"/>
              </a:rPr>
              <a:t>Yolov7</a:t>
            </a:r>
          </a:p>
        </p:txBody>
      </p:sp>
    </p:spTree>
    <p:extLst>
      <p:ext uri="{BB962C8B-B14F-4D97-AF65-F5344CB8AC3E}">
        <p14:creationId xmlns:p14="http://schemas.microsoft.com/office/powerpoint/2010/main" val="204086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실행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13" name="부제목 3">
            <a:extLst>
              <a:ext uri="{FF2B5EF4-FFF2-40B4-BE49-F238E27FC236}">
                <a16:creationId xmlns:a16="http://schemas.microsoft.com/office/drawing/2014/main" id="{8329AF5F-33F2-6027-98C0-ED5E6391BD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latin typeface="+mn-ea"/>
              </a:rPr>
              <a:t>Yolov7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BB178865-DD0C-43E4-BF31-418D3B941483}"/>
              </a:ext>
            </a:extLst>
          </p:cNvPr>
          <p:cNvGraphicFramePr/>
          <p:nvPr/>
        </p:nvGraphicFramePr>
        <p:xfrm>
          <a:off x="2235200" y="87097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54880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실행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13" name="부제목 3">
            <a:extLst>
              <a:ext uri="{FF2B5EF4-FFF2-40B4-BE49-F238E27FC236}">
                <a16:creationId xmlns:a16="http://schemas.microsoft.com/office/drawing/2014/main" id="{8329AF5F-33F2-6027-98C0-ED5E6391BD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ko-KR" altLang="en-US" i="0" dirty="0">
                <a:solidFill>
                  <a:schemeClr val="bg1"/>
                </a:solidFill>
                <a:latin typeface="+mn-ea"/>
              </a:rPr>
              <a:t>총 결과</a:t>
            </a:r>
            <a:endParaRPr lang="en-US" altLang="ko-KR" i="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2F7D86B-6FF5-79DD-AD23-339D3F510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63659"/>
              </p:ext>
            </p:extLst>
          </p:nvPr>
        </p:nvGraphicFramePr>
        <p:xfrm>
          <a:off x="688777" y="1945640"/>
          <a:ext cx="10738068" cy="3225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4517">
                  <a:extLst>
                    <a:ext uri="{9D8B030D-6E8A-4147-A177-3AD203B41FA5}">
                      <a16:colId xmlns:a16="http://schemas.microsoft.com/office/drawing/2014/main" val="3199341243"/>
                    </a:ext>
                  </a:extLst>
                </a:gridCol>
                <a:gridCol w="2684517">
                  <a:extLst>
                    <a:ext uri="{9D8B030D-6E8A-4147-A177-3AD203B41FA5}">
                      <a16:colId xmlns:a16="http://schemas.microsoft.com/office/drawing/2014/main" val="3123336608"/>
                    </a:ext>
                  </a:extLst>
                </a:gridCol>
                <a:gridCol w="2684517">
                  <a:extLst>
                    <a:ext uri="{9D8B030D-6E8A-4147-A177-3AD203B41FA5}">
                      <a16:colId xmlns:a16="http://schemas.microsoft.com/office/drawing/2014/main" val="3270219432"/>
                    </a:ext>
                  </a:extLst>
                </a:gridCol>
                <a:gridCol w="2684517">
                  <a:extLst>
                    <a:ext uri="{9D8B030D-6E8A-4147-A177-3AD203B41FA5}">
                      <a16:colId xmlns:a16="http://schemas.microsoft.com/office/drawing/2014/main" val="1701963310"/>
                    </a:ext>
                  </a:extLst>
                </a:gridCol>
              </a:tblGrid>
              <a:tr h="80636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Epochs</a:t>
                      </a:r>
                      <a:endParaRPr lang="ko-KR" altLang="en-US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Yolov5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Yolov6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Yolov7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230207"/>
                  </a:ext>
                </a:extLst>
              </a:tr>
              <a:tr h="806363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실행시간 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mAP50: 0.27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실행시간 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mAP50: 0.184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실행시간 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mAP50: 0.011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86773"/>
                  </a:ext>
                </a:extLst>
              </a:tr>
              <a:tr h="806363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실행시간 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mAP50: 0.533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실행시간 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mAP50: 0.424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실행시간 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mAP50: 0.00833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923916"/>
                  </a:ext>
                </a:extLst>
              </a:tr>
              <a:tr h="806363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실행시간 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mAP50: 0.586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실행시간 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mAP50: 0.480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실행시간 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27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mAP50: 0.0019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953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86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실행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13" name="부제목 3">
            <a:extLst>
              <a:ext uri="{FF2B5EF4-FFF2-40B4-BE49-F238E27FC236}">
                <a16:creationId xmlns:a16="http://schemas.microsoft.com/office/drawing/2014/main" id="{8329AF5F-33F2-6027-98C0-ED5E6391BD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ko-KR" altLang="en-US" i="0" dirty="0">
                <a:solidFill>
                  <a:schemeClr val="bg1"/>
                </a:solidFill>
                <a:latin typeface="+mn-ea"/>
              </a:rPr>
              <a:t>총 결과</a:t>
            </a:r>
            <a:endParaRPr lang="en-US" altLang="ko-KR" i="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BB178865-DD0C-43E4-BF31-418D3B9414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8947098"/>
              </p:ext>
            </p:extLst>
          </p:nvPr>
        </p:nvGraphicFramePr>
        <p:xfrm>
          <a:off x="2235200" y="87097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06599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9A2B5-39A5-AAD6-711E-4034C588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Yolov7 </a:t>
            </a:r>
            <a:r>
              <a:rPr lang="ko-KR" altLang="en-US" dirty="0"/>
              <a:t>실행 문제점 확인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F4F8A80-0B6C-4F8C-A966-EF7E2269A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549" y="1875360"/>
            <a:ext cx="4171681" cy="4171681"/>
          </a:xfrm>
        </p:spPr>
      </p:pic>
      <p:sp>
        <p:nvSpPr>
          <p:cNvPr id="4" name="부제목 3">
            <a:extLst>
              <a:ext uri="{FF2B5EF4-FFF2-40B4-BE49-F238E27FC236}">
                <a16:creationId xmlns:a16="http://schemas.microsoft.com/office/drawing/2014/main" id="{2E9AD6BD-C908-6988-C6E7-A6D57FED466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17C172-481F-3614-037D-860E53114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687" y="1875361"/>
            <a:ext cx="4171682" cy="41716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A84647-17E1-CD98-C4F2-D61D5478D433}"/>
              </a:ext>
            </a:extLst>
          </p:cNvPr>
          <p:cNvSpPr txBox="1"/>
          <p:nvPr/>
        </p:nvSpPr>
        <p:spPr>
          <a:xfrm>
            <a:off x="2955928" y="150602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4213F4-5A4E-2B4F-BEEB-EEA7CD57659B}"/>
              </a:ext>
            </a:extLst>
          </p:cNvPr>
          <p:cNvSpPr txBox="1"/>
          <p:nvPr/>
        </p:nvSpPr>
        <p:spPr>
          <a:xfrm>
            <a:off x="7917741" y="1532549"/>
            <a:ext cx="84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Predict</a:t>
            </a:r>
            <a:endParaRPr lang="ko-KR" altLang="en-US" dirty="0"/>
          </a:p>
        </p:txBody>
      </p:sp>
      <p:pic>
        <p:nvPicPr>
          <p:cNvPr id="3" name="내용 개체 틀 6">
            <a:extLst>
              <a:ext uri="{FF2B5EF4-FFF2-40B4-BE49-F238E27FC236}">
                <a16:creationId xmlns:a16="http://schemas.microsoft.com/office/drawing/2014/main" id="{92B78937-EC90-76AF-2089-EDE0DF495A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687" y="1901881"/>
            <a:ext cx="4171681" cy="41716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758D6D-F093-F62F-E1A4-35F91DD280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548" y="1875360"/>
            <a:ext cx="4198202" cy="41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60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E3D29-12B8-601F-9C00-E45F2DB04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Yolov7</a:t>
            </a:r>
            <a:r>
              <a:rPr lang="ko-KR" altLang="en-US" dirty="0"/>
              <a:t> 데이터 수정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F3BF3EE-06BE-D5DA-B828-F59BB00BC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4382" y="4011503"/>
            <a:ext cx="5043744" cy="1166790"/>
          </a:xfrm>
        </p:spPr>
      </p:pic>
      <p:sp>
        <p:nvSpPr>
          <p:cNvPr id="4" name="부제목 3">
            <a:extLst>
              <a:ext uri="{FF2B5EF4-FFF2-40B4-BE49-F238E27FC236}">
                <a16:creationId xmlns:a16="http://schemas.microsoft.com/office/drawing/2014/main" id="{64F6580E-321F-5F2C-C7A3-5239916D63A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430917-9C7B-7EA0-9E30-8C9366788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55" y="2076118"/>
            <a:ext cx="3962400" cy="8191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2EBCDD-BB5F-A2CC-E149-56FEC248B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294" y="2199943"/>
            <a:ext cx="4095750" cy="571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FD211D-2471-F32E-B7B8-7CD56BD92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91" y="4011503"/>
            <a:ext cx="5043743" cy="1183861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8D61BF2-EAD1-3E00-B8F8-AA3085ECCA4E}"/>
              </a:ext>
            </a:extLst>
          </p:cNvPr>
          <p:cNvSpPr/>
          <p:nvPr/>
        </p:nvSpPr>
        <p:spPr>
          <a:xfrm>
            <a:off x="5448034" y="2370476"/>
            <a:ext cx="726981" cy="33193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9A73E9D-C01A-1320-3C05-3CAE0EB7FCBD}"/>
              </a:ext>
            </a:extLst>
          </p:cNvPr>
          <p:cNvSpPr/>
          <p:nvPr/>
        </p:nvSpPr>
        <p:spPr>
          <a:xfrm>
            <a:off x="5622717" y="4353058"/>
            <a:ext cx="726981" cy="5795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072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B0DF8-9862-968B-B6A8-A82FF00E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사이즈 변경 </a:t>
            </a:r>
            <a:r>
              <a:rPr lang="en-US" altLang="ko-KR" dirty="0"/>
              <a:t>(640x640)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D545D88-0A3D-7F61-F679-5ACCD196F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473" y="4971615"/>
            <a:ext cx="8743950" cy="1019175"/>
          </a:xfrm>
        </p:spPr>
      </p:pic>
      <p:sp>
        <p:nvSpPr>
          <p:cNvPr id="4" name="부제목 3">
            <a:extLst>
              <a:ext uri="{FF2B5EF4-FFF2-40B4-BE49-F238E27FC236}">
                <a16:creationId xmlns:a16="http://schemas.microsoft.com/office/drawing/2014/main" id="{B3A9DB52-F040-9F52-1261-0E2487EE6EE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FEE4D4-AC92-866E-9ABD-C0F7965F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73" y="3417976"/>
            <a:ext cx="8686800" cy="1047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2E596B-FC29-F11D-639F-85FA62B1FA2F}"/>
              </a:ext>
            </a:extLst>
          </p:cNvPr>
          <p:cNvSpPr txBox="1"/>
          <p:nvPr/>
        </p:nvSpPr>
        <p:spPr>
          <a:xfrm>
            <a:off x="1168972" y="3049267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epochs 30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4AEE05-5340-DA6C-EB1F-D6F4D545C2E5}"/>
              </a:ext>
            </a:extLst>
          </p:cNvPr>
          <p:cNvSpPr txBox="1"/>
          <p:nvPr/>
        </p:nvSpPr>
        <p:spPr>
          <a:xfrm>
            <a:off x="1134573" y="4602283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epochs 50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8D8DE4-544B-132E-AC66-E40D081CB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73" y="1806648"/>
            <a:ext cx="8639175" cy="1028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8494CB-0425-0D8B-F973-20CB69DFC5CC}"/>
              </a:ext>
            </a:extLst>
          </p:cNvPr>
          <p:cNvSpPr txBox="1"/>
          <p:nvPr/>
        </p:nvSpPr>
        <p:spPr>
          <a:xfrm>
            <a:off x="1204121" y="1437316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epochs 10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835E3E-0EF2-DC44-97E2-B0437A49FF83}"/>
              </a:ext>
            </a:extLst>
          </p:cNvPr>
          <p:cNvSpPr/>
          <p:nvPr/>
        </p:nvSpPr>
        <p:spPr>
          <a:xfrm>
            <a:off x="5937161" y="2228045"/>
            <a:ext cx="540912" cy="3863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C82D39-ACE0-C378-B7D5-86EB28008C88}"/>
              </a:ext>
            </a:extLst>
          </p:cNvPr>
          <p:cNvSpPr/>
          <p:nvPr/>
        </p:nvSpPr>
        <p:spPr>
          <a:xfrm>
            <a:off x="5911403" y="3825025"/>
            <a:ext cx="528034" cy="360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C516CD-9AEF-8EC8-3D62-AB686DF867CF}"/>
              </a:ext>
            </a:extLst>
          </p:cNvPr>
          <p:cNvSpPr/>
          <p:nvPr/>
        </p:nvSpPr>
        <p:spPr>
          <a:xfrm>
            <a:off x="5924281" y="5429687"/>
            <a:ext cx="528034" cy="360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601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데이터의 이해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54687-8E64-3110-9241-29015FC4EB99}"/>
              </a:ext>
            </a:extLst>
          </p:cNvPr>
          <p:cNvSpPr txBox="1"/>
          <p:nvPr/>
        </p:nvSpPr>
        <p:spPr>
          <a:xfrm>
            <a:off x="1928315" y="5564201"/>
            <a:ext cx="2535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공공 데이터 포털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(https://www.data.go.kr)</a:t>
            </a:r>
            <a:endParaRPr lang="ko-KR" altLang="en-US" dirty="0"/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5292BD2F-9659-881D-0357-9E4375B6419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F3ABBB-9BBE-F028-F91B-008C7F2A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60" y="1813536"/>
            <a:ext cx="4839093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254664-331A-3284-E74D-010AC89DD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229" y="1811740"/>
            <a:ext cx="5177117" cy="34274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4177DE-6B0B-99BB-12E4-CDC740C575A9}"/>
              </a:ext>
            </a:extLst>
          </p:cNvPr>
          <p:cNvSpPr txBox="1"/>
          <p:nvPr/>
        </p:nvSpPr>
        <p:spPr>
          <a:xfrm>
            <a:off x="6897829" y="5615093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다양한 공공데이터를 찾을 수 있다</a:t>
            </a:r>
          </a:p>
        </p:txBody>
      </p:sp>
    </p:spTree>
    <p:extLst>
      <p:ext uri="{BB962C8B-B14F-4D97-AF65-F5344CB8AC3E}">
        <p14:creationId xmlns:p14="http://schemas.microsoft.com/office/powerpoint/2010/main" val="4154359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B0DF8-9862-968B-B6A8-A82FF00E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사이즈 변경 </a:t>
            </a:r>
            <a:r>
              <a:rPr lang="en-US" altLang="ko-KR" dirty="0"/>
              <a:t>(640x640) origin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B3A9DB52-F040-9F52-1261-0E2487EE6EE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E596B-FC29-F11D-639F-85FA62B1FA2F}"/>
              </a:ext>
            </a:extLst>
          </p:cNvPr>
          <p:cNvSpPr txBox="1"/>
          <p:nvPr/>
        </p:nvSpPr>
        <p:spPr>
          <a:xfrm>
            <a:off x="1168972" y="3049267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epochs 30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4AEE05-5340-DA6C-EB1F-D6F4D545C2E5}"/>
              </a:ext>
            </a:extLst>
          </p:cNvPr>
          <p:cNvSpPr txBox="1"/>
          <p:nvPr/>
        </p:nvSpPr>
        <p:spPr>
          <a:xfrm>
            <a:off x="1134573" y="4602283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epochs 50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8494CB-0425-0D8B-F973-20CB69DFC5CC}"/>
              </a:ext>
            </a:extLst>
          </p:cNvPr>
          <p:cNvSpPr txBox="1"/>
          <p:nvPr/>
        </p:nvSpPr>
        <p:spPr>
          <a:xfrm>
            <a:off x="1204121" y="1437316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epochs 10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2DFEC-497E-C2F7-502E-3392FE132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73" y="1764857"/>
            <a:ext cx="8543925" cy="9334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08F9E2-54D3-DE83-AA0A-22371342E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73" y="3410257"/>
            <a:ext cx="8524875" cy="8667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13BDDE-09AE-6498-4F25-975553BCD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73" y="4988982"/>
            <a:ext cx="8543925" cy="8477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BA58D09-F26F-E02E-C2D2-F636E6DDC74A}"/>
              </a:ext>
            </a:extLst>
          </p:cNvPr>
          <p:cNvSpPr/>
          <p:nvPr/>
        </p:nvSpPr>
        <p:spPr>
          <a:xfrm>
            <a:off x="5793346" y="2124398"/>
            <a:ext cx="528034" cy="360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5A624A-E173-0F30-A1E1-174AB0F649B6}"/>
              </a:ext>
            </a:extLst>
          </p:cNvPr>
          <p:cNvSpPr/>
          <p:nvPr/>
        </p:nvSpPr>
        <p:spPr>
          <a:xfrm>
            <a:off x="5806225" y="3766370"/>
            <a:ext cx="528034" cy="360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DC6CAA-A231-AF38-990C-3EDA8BAC2591}"/>
              </a:ext>
            </a:extLst>
          </p:cNvPr>
          <p:cNvSpPr/>
          <p:nvPr/>
        </p:nvSpPr>
        <p:spPr>
          <a:xfrm>
            <a:off x="5831983" y="5296934"/>
            <a:ext cx="528034" cy="360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790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B0DF8-9862-968B-B6A8-A82FF00E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변경 </a:t>
            </a:r>
            <a:r>
              <a:rPr lang="en-US" altLang="ko-KR" dirty="0"/>
              <a:t>7:3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B3A9DB52-F040-9F52-1261-0E2487EE6EE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E596B-FC29-F11D-639F-85FA62B1FA2F}"/>
              </a:ext>
            </a:extLst>
          </p:cNvPr>
          <p:cNvSpPr txBox="1"/>
          <p:nvPr/>
        </p:nvSpPr>
        <p:spPr>
          <a:xfrm>
            <a:off x="1168972" y="3049267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epochs 30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4AEE05-5340-DA6C-EB1F-D6F4D545C2E5}"/>
              </a:ext>
            </a:extLst>
          </p:cNvPr>
          <p:cNvSpPr txBox="1"/>
          <p:nvPr/>
        </p:nvSpPr>
        <p:spPr>
          <a:xfrm>
            <a:off x="1134573" y="4602283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epochs 50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8494CB-0425-0D8B-F973-20CB69DFC5CC}"/>
              </a:ext>
            </a:extLst>
          </p:cNvPr>
          <p:cNvSpPr txBox="1"/>
          <p:nvPr/>
        </p:nvSpPr>
        <p:spPr>
          <a:xfrm>
            <a:off x="1204121" y="1437316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epochs 10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3CF9CB-CB6E-5DCE-F357-708C3EAE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21" y="4971615"/>
            <a:ext cx="8582025" cy="857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2E2255-A7B7-8FA9-B569-B3349136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121" y="3451936"/>
            <a:ext cx="8353425" cy="790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4FB00D-5215-9987-DC1F-20F8C64E5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121" y="2011020"/>
            <a:ext cx="8267700" cy="7905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68343D-BE4A-BCF0-6792-3449511D0C05}"/>
              </a:ext>
            </a:extLst>
          </p:cNvPr>
          <p:cNvSpPr/>
          <p:nvPr/>
        </p:nvSpPr>
        <p:spPr>
          <a:xfrm>
            <a:off x="5793346" y="2359802"/>
            <a:ext cx="528034" cy="360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948A16-D8E5-42B1-7778-3AC73B7D8514}"/>
              </a:ext>
            </a:extLst>
          </p:cNvPr>
          <p:cNvSpPr/>
          <p:nvPr/>
        </p:nvSpPr>
        <p:spPr>
          <a:xfrm>
            <a:off x="5816957" y="3808586"/>
            <a:ext cx="528034" cy="360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368D64-EC28-6EE3-245F-E13DC0A6F8AE}"/>
              </a:ext>
            </a:extLst>
          </p:cNvPr>
          <p:cNvSpPr/>
          <p:nvPr/>
        </p:nvSpPr>
        <p:spPr>
          <a:xfrm>
            <a:off x="6123229" y="5322967"/>
            <a:ext cx="528034" cy="360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23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실행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13" name="부제목 3">
            <a:extLst>
              <a:ext uri="{FF2B5EF4-FFF2-40B4-BE49-F238E27FC236}">
                <a16:creationId xmlns:a16="http://schemas.microsoft.com/office/drawing/2014/main" id="{8329AF5F-33F2-6027-98C0-ED5E6391BD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latin typeface="+mn-ea"/>
              </a:rPr>
              <a:t>Yolov7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BB178865-DD0C-43E4-BF31-418D3B9414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0999184"/>
              </p:ext>
            </p:extLst>
          </p:nvPr>
        </p:nvGraphicFramePr>
        <p:xfrm>
          <a:off x="2235200" y="87097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21998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9A2B5-39A5-AAD6-711E-4034C588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변경 </a:t>
            </a:r>
            <a:r>
              <a:rPr lang="en-US" altLang="ko-KR" dirty="0"/>
              <a:t>7:3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F4F8A80-0B6C-4F8C-A966-EF7E2269A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549" y="1875360"/>
            <a:ext cx="4171681" cy="4171681"/>
          </a:xfrm>
        </p:spPr>
      </p:pic>
      <p:sp>
        <p:nvSpPr>
          <p:cNvPr id="4" name="부제목 3">
            <a:extLst>
              <a:ext uri="{FF2B5EF4-FFF2-40B4-BE49-F238E27FC236}">
                <a16:creationId xmlns:a16="http://schemas.microsoft.com/office/drawing/2014/main" id="{2E9AD6BD-C908-6988-C6E7-A6D57FED466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17C172-481F-3614-037D-860E531143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687" y="1875361"/>
            <a:ext cx="4171682" cy="41716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A84647-17E1-CD98-C4F2-D61D5478D433}"/>
              </a:ext>
            </a:extLst>
          </p:cNvPr>
          <p:cNvSpPr txBox="1"/>
          <p:nvPr/>
        </p:nvSpPr>
        <p:spPr>
          <a:xfrm>
            <a:off x="2955928" y="150602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4213F4-5A4E-2B4F-BEEB-EEA7CD57659B}"/>
              </a:ext>
            </a:extLst>
          </p:cNvPr>
          <p:cNvSpPr txBox="1"/>
          <p:nvPr/>
        </p:nvSpPr>
        <p:spPr>
          <a:xfrm>
            <a:off x="7917741" y="1532549"/>
            <a:ext cx="84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Predict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0767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데이터의 이해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54687-8E64-3110-9241-29015FC4EB99}"/>
              </a:ext>
            </a:extLst>
          </p:cNvPr>
          <p:cNvSpPr txBox="1"/>
          <p:nvPr/>
        </p:nvSpPr>
        <p:spPr>
          <a:xfrm>
            <a:off x="6340077" y="5856924"/>
            <a:ext cx="556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https://www.data.go.kr/data/15090177/fileData.do</a:t>
            </a:r>
            <a:endParaRPr lang="ko-KR" altLang="en-US" dirty="0"/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5292BD2F-9659-881D-0357-9E4375B6419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CD89B2-42C2-4BE7-27E8-2BD54966A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86" y="1875361"/>
            <a:ext cx="4895445" cy="27450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E4B1B8-47D2-F8E3-0152-59404FCE9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010" y="3932421"/>
            <a:ext cx="2771775" cy="1009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71E332-C1F6-6D92-AE92-BACB082BF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996" y="1875361"/>
            <a:ext cx="4895445" cy="27610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0B3BC7-1C43-7453-8611-D2A9E9BF3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4381" y="3956098"/>
            <a:ext cx="27908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53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B0DF8-9862-968B-B6A8-A82FF00E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데이터</a:t>
            </a:r>
            <a:r>
              <a:rPr lang="en-US" altLang="ko-KR" dirty="0"/>
              <a:t>(yolov7)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B3A9DB52-F040-9F52-1261-0E2487EE6EE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E596B-FC29-F11D-639F-85FA62B1FA2F}"/>
              </a:ext>
            </a:extLst>
          </p:cNvPr>
          <p:cNvSpPr txBox="1"/>
          <p:nvPr/>
        </p:nvSpPr>
        <p:spPr>
          <a:xfrm>
            <a:off x="1168972" y="3049267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epochs 30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4AEE05-5340-DA6C-EB1F-D6F4D545C2E5}"/>
              </a:ext>
            </a:extLst>
          </p:cNvPr>
          <p:cNvSpPr txBox="1"/>
          <p:nvPr/>
        </p:nvSpPr>
        <p:spPr>
          <a:xfrm>
            <a:off x="1134573" y="4602283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epochs 50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8494CB-0425-0D8B-F973-20CB69DFC5CC}"/>
              </a:ext>
            </a:extLst>
          </p:cNvPr>
          <p:cNvSpPr txBox="1"/>
          <p:nvPr/>
        </p:nvSpPr>
        <p:spPr>
          <a:xfrm>
            <a:off x="1204121" y="1437316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epochs 10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7BE93-87C6-B423-135D-1122EE6B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73" y="1437316"/>
            <a:ext cx="8543925" cy="1600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3259BE-EF6B-F9D9-E529-063EDD8D2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173" y="3097333"/>
            <a:ext cx="8562975" cy="1504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FB9DC9-F27D-F21B-4358-3CD50C92A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173" y="4661218"/>
            <a:ext cx="8524875" cy="15525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314B741-CCBD-CEB6-AB43-36A73AF03DC0}"/>
              </a:ext>
            </a:extLst>
          </p:cNvPr>
          <p:cNvSpPr/>
          <p:nvPr/>
        </p:nvSpPr>
        <p:spPr>
          <a:xfrm>
            <a:off x="7843234" y="1787631"/>
            <a:ext cx="528034" cy="360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2D1B54-B34D-8599-3389-1242B0255EFE}"/>
              </a:ext>
            </a:extLst>
          </p:cNvPr>
          <p:cNvSpPr/>
          <p:nvPr/>
        </p:nvSpPr>
        <p:spPr>
          <a:xfrm>
            <a:off x="7907628" y="3416121"/>
            <a:ext cx="528034" cy="360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A07F37-1928-A98C-325F-996CD886CA11}"/>
              </a:ext>
            </a:extLst>
          </p:cNvPr>
          <p:cNvSpPr/>
          <p:nvPr/>
        </p:nvSpPr>
        <p:spPr>
          <a:xfrm>
            <a:off x="7868992" y="4973362"/>
            <a:ext cx="528034" cy="360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13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B0DF8-9862-968B-B6A8-A82FF00E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데이터</a:t>
            </a:r>
            <a:r>
              <a:rPr lang="en-US" altLang="ko-KR" dirty="0"/>
              <a:t>(yolov7) weight </a:t>
            </a:r>
            <a:r>
              <a:rPr lang="ko-KR" altLang="en-US" dirty="0"/>
              <a:t>기본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B3A9DB52-F040-9F52-1261-0E2487EE6EE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E596B-FC29-F11D-639F-85FA62B1FA2F}"/>
              </a:ext>
            </a:extLst>
          </p:cNvPr>
          <p:cNvSpPr txBox="1"/>
          <p:nvPr/>
        </p:nvSpPr>
        <p:spPr>
          <a:xfrm>
            <a:off x="1168972" y="3049267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epochs 30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4AEE05-5340-DA6C-EB1F-D6F4D545C2E5}"/>
              </a:ext>
            </a:extLst>
          </p:cNvPr>
          <p:cNvSpPr txBox="1"/>
          <p:nvPr/>
        </p:nvSpPr>
        <p:spPr>
          <a:xfrm>
            <a:off x="1134573" y="4602283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epochs 50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8494CB-0425-0D8B-F973-20CB69DFC5CC}"/>
              </a:ext>
            </a:extLst>
          </p:cNvPr>
          <p:cNvSpPr txBox="1"/>
          <p:nvPr/>
        </p:nvSpPr>
        <p:spPr>
          <a:xfrm>
            <a:off x="1204121" y="1437316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yolov7</a:t>
            </a:r>
            <a:r>
              <a:rPr lang="ko-KR" altLang="en-US" dirty="0"/>
              <a:t> </a:t>
            </a:r>
            <a:r>
              <a:rPr lang="en-US" altLang="ko-KR" dirty="0"/>
              <a:t>epochs 10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7BE93-87C6-B423-135D-1122EE6B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73" y="1437316"/>
            <a:ext cx="8543925" cy="1600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3259BE-EF6B-F9D9-E529-063EDD8D2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173" y="3097333"/>
            <a:ext cx="8562975" cy="1504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FB9DC9-F27D-F21B-4358-3CD50C92A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173" y="4661218"/>
            <a:ext cx="8524875" cy="1552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ADA2C1-7A82-E19E-6005-621EDD0C9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648" y="1425565"/>
            <a:ext cx="8534400" cy="1533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2BCA86-860A-26DB-EEA9-E688E4064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0173" y="3078125"/>
            <a:ext cx="8543925" cy="1514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9FC85C-7ECA-C527-B1D0-0407ECD9FF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0173" y="4668552"/>
            <a:ext cx="8515350" cy="15144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1A0DDC-CC91-6123-1573-71AF326DFDD1}"/>
              </a:ext>
            </a:extLst>
          </p:cNvPr>
          <p:cNvSpPr/>
          <p:nvPr/>
        </p:nvSpPr>
        <p:spPr>
          <a:xfrm>
            <a:off x="7843234" y="1787631"/>
            <a:ext cx="528034" cy="360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0ACA70-33AA-0393-9944-644BEC31BA6D}"/>
              </a:ext>
            </a:extLst>
          </p:cNvPr>
          <p:cNvSpPr/>
          <p:nvPr/>
        </p:nvSpPr>
        <p:spPr>
          <a:xfrm>
            <a:off x="7843234" y="3387831"/>
            <a:ext cx="528034" cy="360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A9FBE8-F995-C25F-E88B-1B3B7B3B7BA5}"/>
              </a:ext>
            </a:extLst>
          </p:cNvPr>
          <p:cNvSpPr/>
          <p:nvPr/>
        </p:nvSpPr>
        <p:spPr>
          <a:xfrm>
            <a:off x="7843234" y="4971615"/>
            <a:ext cx="528034" cy="360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40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YOLO </a:t>
            </a:r>
            <a:r>
              <a:rPr lang="ko-KR" altLang="en-US" dirty="0"/>
              <a:t>실행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13" name="부제목 3">
            <a:extLst>
              <a:ext uri="{FF2B5EF4-FFF2-40B4-BE49-F238E27FC236}">
                <a16:creationId xmlns:a16="http://schemas.microsoft.com/office/drawing/2014/main" id="{8329AF5F-33F2-6027-98C0-ED5E6391BD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altLang="ko-KR" i="0" dirty="0">
                <a:solidFill>
                  <a:schemeClr val="bg1"/>
                </a:solidFill>
                <a:latin typeface="+mn-ea"/>
              </a:rPr>
              <a:t>Yolov7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BB178865-DD0C-43E4-BF31-418D3B9414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0489486"/>
              </p:ext>
            </p:extLst>
          </p:nvPr>
        </p:nvGraphicFramePr>
        <p:xfrm>
          <a:off x="2235200" y="87097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60592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데이터의 이해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1A8E31B4-DAE2-65B8-DA10-BBA7D338A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80" y="1467157"/>
            <a:ext cx="10895160" cy="302943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954687-8E64-3110-9241-29015FC4EB99}"/>
              </a:ext>
            </a:extLst>
          </p:cNvPr>
          <p:cNvSpPr txBox="1"/>
          <p:nvPr/>
        </p:nvSpPr>
        <p:spPr>
          <a:xfrm>
            <a:off x="6340077" y="5856924"/>
            <a:ext cx="556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https://www.data.go.kr/data/15084636/fileData.do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AB145-89AA-4A50-E902-55358C0B6138}"/>
              </a:ext>
            </a:extLst>
          </p:cNvPr>
          <p:cNvSpPr txBox="1"/>
          <p:nvPr/>
        </p:nvSpPr>
        <p:spPr>
          <a:xfrm>
            <a:off x="949620" y="4818252"/>
            <a:ext cx="4902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CCTV </a:t>
            </a:r>
            <a:r>
              <a:rPr lang="ko-KR" altLang="en-US" dirty="0"/>
              <a:t>영상데이터</a:t>
            </a:r>
            <a:endParaRPr lang="en-US" altLang="ko-KR" dirty="0"/>
          </a:p>
          <a:p>
            <a:r>
              <a:rPr lang="ko-KR" altLang="en-US" dirty="0"/>
              <a:t>촬영장소</a:t>
            </a:r>
            <a:r>
              <a:rPr lang="en-US" altLang="ko-KR" dirty="0"/>
              <a:t>: </a:t>
            </a:r>
            <a:r>
              <a:rPr lang="ko-KR" altLang="en-US" dirty="0"/>
              <a:t>양산시 시립어린이집</a:t>
            </a:r>
            <a:r>
              <a:rPr lang="en-US" altLang="ko-KR" dirty="0"/>
              <a:t>,</a:t>
            </a:r>
            <a:r>
              <a:rPr lang="ko-KR" altLang="en-US" dirty="0"/>
              <a:t> 양산시 통도사</a:t>
            </a:r>
            <a:endParaRPr lang="en-US" altLang="ko-KR" dirty="0"/>
          </a:p>
          <a:p>
            <a:r>
              <a:rPr lang="ko-KR" altLang="en-US" dirty="0"/>
              <a:t>데이터</a:t>
            </a:r>
            <a:r>
              <a:rPr lang="en-US" altLang="ko-KR" dirty="0"/>
              <a:t>: </a:t>
            </a:r>
            <a:r>
              <a:rPr lang="ko-KR" altLang="en-US" dirty="0"/>
              <a:t>총</a:t>
            </a:r>
            <a:r>
              <a:rPr lang="en-US" altLang="ko-KR" dirty="0"/>
              <a:t>2,693</a:t>
            </a:r>
            <a:r>
              <a:rPr lang="ko-KR" altLang="en-US" dirty="0"/>
              <a:t>장</a:t>
            </a:r>
            <a:r>
              <a:rPr lang="en-US" altLang="ko-KR" dirty="0"/>
              <a:t>(</a:t>
            </a:r>
            <a:r>
              <a:rPr lang="ko-KR" altLang="en-US" dirty="0"/>
              <a:t>어린이</a:t>
            </a:r>
            <a:r>
              <a:rPr lang="en-US" altLang="ko-KR" dirty="0"/>
              <a:t>(child) </a:t>
            </a:r>
            <a:r>
              <a:rPr lang="ko-KR" altLang="en-US" dirty="0"/>
              <a:t>객체 </a:t>
            </a:r>
            <a:r>
              <a:rPr lang="en-US" altLang="ko-KR" dirty="0"/>
              <a:t>11,147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부제목 15">
            <a:extLst>
              <a:ext uri="{FF2B5EF4-FFF2-40B4-BE49-F238E27FC236}">
                <a16:creationId xmlns:a16="http://schemas.microsoft.com/office/drawing/2014/main" id="{5292BD2F-9659-881D-0357-9E4375B6419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775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데이터의 이해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8A341-9849-81F2-2765-77126A737068}"/>
              </a:ext>
            </a:extLst>
          </p:cNvPr>
          <p:cNvSpPr txBox="1"/>
          <p:nvPr/>
        </p:nvSpPr>
        <p:spPr>
          <a:xfrm>
            <a:off x="1195358" y="1394656"/>
            <a:ext cx="6666270" cy="943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</a:t>
            </a:r>
            <a:r>
              <a:rPr lang="ko-KR" altLang="en-US" dirty="0"/>
              <a:t>는 </a:t>
            </a:r>
            <a:r>
              <a:rPr lang="en-US" altLang="ko-KR" dirty="0"/>
              <a:t>TXT</a:t>
            </a:r>
            <a:r>
              <a:rPr lang="ko-KR" altLang="en-US" dirty="0"/>
              <a:t>형식의 라벨링을 요구</a:t>
            </a:r>
          </a:p>
          <a:p>
            <a:r>
              <a:rPr lang="en-US" altLang="ko-KR" dirty="0"/>
              <a:t>But, </a:t>
            </a:r>
            <a:r>
              <a:rPr lang="ko-KR" altLang="en-US" dirty="0"/>
              <a:t>현재 가지고 있는 데이터는 </a:t>
            </a:r>
            <a:r>
              <a:rPr lang="en-US" altLang="ko-KR" dirty="0"/>
              <a:t>JSON</a:t>
            </a:r>
            <a:r>
              <a:rPr lang="ko-KR" altLang="en-US" dirty="0"/>
              <a:t>형식으로 </a:t>
            </a:r>
            <a:r>
              <a:rPr lang="ko-KR" altLang="en-US" dirty="0" err="1"/>
              <a:t>라벨링</a:t>
            </a:r>
            <a:r>
              <a:rPr lang="ko-KR" altLang="en-US" dirty="0"/>
              <a:t> 되어있음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686337-E599-4768-15E5-510C0F5C5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057" y="2552872"/>
            <a:ext cx="2714733" cy="3149529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3706BE9-5DAD-A271-D65F-C59A1490D732}"/>
              </a:ext>
            </a:extLst>
          </p:cNvPr>
          <p:cNvSpPr/>
          <p:nvPr/>
        </p:nvSpPr>
        <p:spPr>
          <a:xfrm>
            <a:off x="5213554" y="3429000"/>
            <a:ext cx="1764891" cy="10190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B743B-161E-B8EF-FC89-2211FAC4A1E5}"/>
              </a:ext>
            </a:extLst>
          </p:cNvPr>
          <p:cNvSpPr txBox="1"/>
          <p:nvPr/>
        </p:nvSpPr>
        <p:spPr>
          <a:xfrm>
            <a:off x="8493772" y="4716928"/>
            <a:ext cx="2312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Roboflow</a:t>
            </a:r>
            <a:r>
              <a:rPr lang="ko-KR" altLang="en-US" b="1" dirty="0"/>
              <a:t>를 이용하여</a:t>
            </a:r>
            <a:endParaRPr lang="en-US" altLang="ko-KR" b="1" dirty="0"/>
          </a:p>
          <a:p>
            <a:r>
              <a:rPr lang="en-US" altLang="ko-KR" b="1" dirty="0"/>
              <a:t>TXT</a:t>
            </a:r>
            <a:r>
              <a:rPr lang="ko-KR" altLang="en-US" b="1" dirty="0"/>
              <a:t>형식으로 변환</a:t>
            </a: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22B27539-D72C-9269-8456-E58217D8C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15964" y="2409923"/>
            <a:ext cx="4274104" cy="1582917"/>
          </a:xfrm>
          <a:prstGeom prst="rect">
            <a:avLst/>
          </a:prstGeom>
        </p:spPr>
      </p:pic>
      <p:sp>
        <p:nvSpPr>
          <p:cNvPr id="11" name="부제목 10">
            <a:extLst>
              <a:ext uri="{FF2B5EF4-FFF2-40B4-BE49-F238E27FC236}">
                <a16:creationId xmlns:a16="http://schemas.microsoft.com/office/drawing/2014/main" id="{EA53570C-2124-2716-EDF8-EB674B5D65A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02EF4F-C138-BF87-BE06-D4848F2F7A9D}"/>
              </a:ext>
            </a:extLst>
          </p:cNvPr>
          <p:cNvSpPr txBox="1"/>
          <p:nvPr/>
        </p:nvSpPr>
        <p:spPr>
          <a:xfrm>
            <a:off x="8741960" y="4064211"/>
            <a:ext cx="162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(roboflow.com)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08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가공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F8C282-BE7E-B834-D0E7-F0AEC335D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201" y="1539150"/>
            <a:ext cx="9034056" cy="3779700"/>
          </a:xfrm>
          <a:prstGeom prst="rect">
            <a:avLst/>
          </a:prstGeom>
        </p:spPr>
      </p:pic>
      <p:sp>
        <p:nvSpPr>
          <p:cNvPr id="10" name="부제목 9">
            <a:extLst>
              <a:ext uri="{FF2B5EF4-FFF2-40B4-BE49-F238E27FC236}">
                <a16:creationId xmlns:a16="http://schemas.microsoft.com/office/drawing/2014/main" id="{DB18B6D4-3F39-7B88-8EE0-0633F93EB32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37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가공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971936C-3C32-2BF8-2E78-225AC6F0E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4557" y="1595478"/>
            <a:ext cx="9377344" cy="4562220"/>
          </a:xfrm>
          <a:prstGeom prst="rect">
            <a:avLst/>
          </a:prstGeo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5B30887B-045C-31D4-6368-2FFF4F729C9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302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가공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D2488B-4988-4B4A-9A64-C2FDE081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90" y="2868574"/>
            <a:ext cx="5003005" cy="2477704"/>
          </a:xfrm>
          <a:prstGeom prst="rect">
            <a:avLst/>
          </a:prstGeom>
        </p:spPr>
      </p:pic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C45D30CF-CC7D-9125-8018-D2D07A940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49236" y="2868574"/>
            <a:ext cx="4960674" cy="24777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83850C-DC32-3281-B11A-19F9F044DB74}"/>
              </a:ext>
            </a:extLst>
          </p:cNvPr>
          <p:cNvSpPr txBox="1"/>
          <p:nvPr/>
        </p:nvSpPr>
        <p:spPr>
          <a:xfrm>
            <a:off x="1999614" y="2153744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이미지 데이터 업로드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E7C-8F69-0314-DC74-1816B4A81E8B}"/>
              </a:ext>
            </a:extLst>
          </p:cNvPr>
          <p:cNvSpPr txBox="1"/>
          <p:nvPr/>
        </p:nvSpPr>
        <p:spPr>
          <a:xfrm>
            <a:off x="8066809" y="2153744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JSON</a:t>
            </a:r>
            <a:r>
              <a:rPr lang="ko-KR" altLang="en-US" dirty="0"/>
              <a:t> 파일 업로드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E7030EC6-EDCC-D204-3D26-7A9669180FB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06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9A156-D830-471B-9C97-8DB05C0D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가공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33D007F-061D-4CF9-8442-03F1CBAF87A0}"/>
              </a:ext>
            </a:extLst>
          </p:cNvPr>
          <p:cNvSpPr>
            <a:spLocks noGrp="1"/>
          </p:cNvSpPr>
          <p:nvPr/>
        </p:nvSpPr>
        <p:spPr>
          <a:xfrm>
            <a:off x="284117" y="1362669"/>
            <a:ext cx="11440887" cy="502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EB9DC5-16B9-CFF7-689E-C2704911F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26" y="2068728"/>
            <a:ext cx="4732169" cy="3299684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5B249A7-3EFC-4C5D-EE4A-E203B4445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48168" y="1666416"/>
            <a:ext cx="4386632" cy="4351338"/>
          </a:xfrm>
          <a:prstGeom prst="rect">
            <a:avLst/>
          </a:prstGeo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46BD129F-8743-F78D-4E02-CF08B38CB75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008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7056</TotalTime>
  <Words>603</Words>
  <Application>Microsoft Office PowerPoint</Application>
  <PresentationFormat>와이드스크린</PresentationFormat>
  <Paragraphs>236</Paragraphs>
  <Slides>37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맑은 고딕</vt:lpstr>
      <vt:lpstr>Arial</vt:lpstr>
      <vt:lpstr>Calibri</vt:lpstr>
      <vt:lpstr>Calibri Light</vt:lpstr>
      <vt:lpstr>Office 테마</vt:lpstr>
      <vt:lpstr>YOLO모델을 이용한 객체인식</vt:lpstr>
      <vt:lpstr>목차</vt:lpstr>
      <vt:lpstr>데이터의 이해</vt:lpstr>
      <vt:lpstr>데이터의 이해</vt:lpstr>
      <vt:lpstr>데이터의 이해</vt:lpstr>
      <vt:lpstr>데이터 가공</vt:lpstr>
      <vt:lpstr>데이터 가공</vt:lpstr>
      <vt:lpstr>데이터 가공</vt:lpstr>
      <vt:lpstr>데이터 가공</vt:lpstr>
      <vt:lpstr>데이터 가공</vt:lpstr>
      <vt:lpstr>YOLO 실행</vt:lpstr>
      <vt:lpstr>YOLO 실행</vt:lpstr>
      <vt:lpstr>YOLO 실행</vt:lpstr>
      <vt:lpstr>YOLO 실행</vt:lpstr>
      <vt:lpstr>YOLO 실행</vt:lpstr>
      <vt:lpstr>YOLO 실행</vt:lpstr>
      <vt:lpstr>YOLO 실행</vt:lpstr>
      <vt:lpstr>YOLO 실행</vt:lpstr>
      <vt:lpstr>YOLO 실행</vt:lpstr>
      <vt:lpstr>YOLO 실행</vt:lpstr>
      <vt:lpstr>YOLO 실행</vt:lpstr>
      <vt:lpstr>YOLO 실행</vt:lpstr>
      <vt:lpstr>YOLO 실행</vt:lpstr>
      <vt:lpstr>YOLO 실행</vt:lpstr>
      <vt:lpstr>YOLO 실행</vt:lpstr>
      <vt:lpstr>YOLO 실행</vt:lpstr>
      <vt:lpstr>Yolov7 실행 문제점 확인</vt:lpstr>
      <vt:lpstr>Yolov7 데이터 수정</vt:lpstr>
      <vt:lpstr>데이터 사이즈 변경 (640x640)</vt:lpstr>
      <vt:lpstr>데이터 사이즈 변경 (640x640) origin</vt:lpstr>
      <vt:lpstr>데이터 변경 7:3</vt:lpstr>
      <vt:lpstr>YOLO 실행</vt:lpstr>
      <vt:lpstr>데이터 변경 7:3</vt:lpstr>
      <vt:lpstr>데이터의 이해</vt:lpstr>
      <vt:lpstr>새로운 데이터(yolov7)</vt:lpstr>
      <vt:lpstr>새로운 데이터(yolov7) weight 기본</vt:lpstr>
      <vt:lpstr>YOLO 실행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Taigon</dc:creator>
  <cp:lastModifiedBy>윤 상현</cp:lastModifiedBy>
  <cp:revision>1527</cp:revision>
  <dcterms:created xsi:type="dcterms:W3CDTF">2016-09-18T22:32:29Z</dcterms:created>
  <dcterms:modified xsi:type="dcterms:W3CDTF">2022-12-05T04:00:04Z</dcterms:modified>
  <cp:version>1000.0000.01</cp:version>
</cp:coreProperties>
</file>